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Inter" panose="020B0604020202020204" charset="0"/>
      <p:regular r:id="rId19"/>
    </p:embeddedFont>
    <p:embeddedFont>
      <p:font typeface="Open Sans Extra Bold" panose="020B0604020202020204" charset="0"/>
      <p:regular r:id="rId20"/>
    </p:embeddedFont>
    <p:embeddedFont>
      <p:font typeface="Poppins" panose="00000500000000000000" pitchFamily="2" charset="0"/>
      <p:regular r:id="rId21"/>
      <p:bold r:id="rId22"/>
      <p:italic r:id="rId23"/>
      <p:boldItalic r:id="rId24"/>
    </p:embeddedFont>
    <p:embeddedFont>
      <p:font typeface="Poppins Bold" panose="00000800000000000000" charset="0"/>
      <p:regular r:id="rId25"/>
      <p:bold r:id="rId26"/>
    </p:embeddedFont>
    <p:embeddedFont>
      <p:font typeface="Poppins Medium" panose="00000600000000000000" pitchFamily="2" charset="0"/>
      <p:regular r:id="rId27"/>
      <p:italic r:id="rId28"/>
    </p:embeddedFont>
    <p:embeddedFont>
      <p:font typeface="Poppins Semi-Bold" panose="020B0604020202020204" charset="0"/>
      <p:regular r:id="rId29"/>
    </p:embeddedFont>
    <p:embeddedFont>
      <p:font typeface="Poppins Ultra-Bold" panose="020B0604020202020204" charset="0"/>
      <p:regular r:id="rId30"/>
    </p:embeddedFont>
    <p:embeddedFont>
      <p:font typeface="Pragmatica"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B9DCA-600B-91B1-A593-790B66EB1F77}" v="22" dt="2024-10-08T22:53:18.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SMA DAVINO NETO" userId="S::osma.davino@fatec.sp.gov.br::41045a9d-014e-4a15-92e3-62d9d3fe6621" providerId="AD" clId="Web-{750B9DCA-600B-91B1-A593-790B66EB1F77}"/>
    <pc:docChg chg="modSld">
      <pc:chgData name="OSMA DAVINO NETO" userId="S::osma.davino@fatec.sp.gov.br::41045a9d-014e-4a15-92e3-62d9d3fe6621" providerId="AD" clId="Web-{750B9DCA-600B-91B1-A593-790B66EB1F77}" dt="2024-10-08T22:53:17.790" v="11" actId="20577"/>
      <pc:docMkLst>
        <pc:docMk/>
      </pc:docMkLst>
      <pc:sldChg chg="modSp">
        <pc:chgData name="OSMA DAVINO NETO" userId="S::osma.davino@fatec.sp.gov.br::41045a9d-014e-4a15-92e3-62d9d3fe6621" providerId="AD" clId="Web-{750B9DCA-600B-91B1-A593-790B66EB1F77}" dt="2024-10-08T22:53:17.790" v="11" actId="20577"/>
        <pc:sldMkLst>
          <pc:docMk/>
          <pc:sldMk cId="0" sldId="266"/>
        </pc:sldMkLst>
        <pc:spChg chg="mod">
          <ac:chgData name="OSMA DAVINO NETO" userId="S::osma.davino@fatec.sp.gov.br::41045a9d-014e-4a15-92e3-62d9d3fe6621" providerId="AD" clId="Web-{750B9DCA-600B-91B1-A593-790B66EB1F77}" dt="2024-10-08T22:53:05.179" v="5" actId="20577"/>
          <ac:spMkLst>
            <pc:docMk/>
            <pc:sldMk cId="0" sldId="266"/>
            <ac:spMk id="22" creationId="{00000000-0000-0000-0000-000000000000}"/>
          </ac:spMkLst>
        </pc:spChg>
        <pc:spChg chg="mod">
          <ac:chgData name="OSMA DAVINO NETO" userId="S::osma.davino@fatec.sp.gov.br::41045a9d-014e-4a15-92e3-62d9d3fe6621" providerId="AD" clId="Web-{750B9DCA-600B-91B1-A593-790B66EB1F77}" dt="2024-10-08T22:53:08.883" v="7" actId="20577"/>
          <ac:spMkLst>
            <pc:docMk/>
            <pc:sldMk cId="0" sldId="266"/>
            <ac:spMk id="26" creationId="{00000000-0000-0000-0000-000000000000}"/>
          </ac:spMkLst>
        </pc:spChg>
        <pc:spChg chg="mod">
          <ac:chgData name="OSMA DAVINO NETO" userId="S::osma.davino@fatec.sp.gov.br::41045a9d-014e-4a15-92e3-62d9d3fe6621" providerId="AD" clId="Web-{750B9DCA-600B-91B1-A593-790B66EB1F77}" dt="2024-10-08T22:53:15.196" v="9" actId="20577"/>
          <ac:spMkLst>
            <pc:docMk/>
            <pc:sldMk cId="0" sldId="266"/>
            <ac:spMk id="30" creationId="{00000000-0000-0000-0000-000000000000}"/>
          </ac:spMkLst>
        </pc:spChg>
        <pc:spChg chg="mod">
          <ac:chgData name="OSMA DAVINO NETO" userId="S::osma.davino@fatec.sp.gov.br::41045a9d-014e-4a15-92e3-62d9d3fe6621" providerId="AD" clId="Web-{750B9DCA-600B-91B1-A593-790B66EB1F77}" dt="2024-10-08T22:53:17.790" v="11" actId="20577"/>
          <ac:spMkLst>
            <pc:docMk/>
            <pc:sldMk cId="0" sldId="266"/>
            <ac:spMk id="3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svg"/><Relationship Id="rId7"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svg"/><Relationship Id="rId7" Type="http://schemas.openxmlformats.org/officeDocument/2006/relationships/image" Target="../media/image11.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5.svg"/><Relationship Id="rId5" Type="http://schemas.openxmlformats.org/officeDocument/2006/relationships/image" Target="../media/image21.svg"/><Relationship Id="rId10" Type="http://schemas.openxmlformats.org/officeDocument/2006/relationships/image" Target="../media/image4.png"/><Relationship Id="rId4" Type="http://schemas.openxmlformats.org/officeDocument/2006/relationships/image" Target="../media/image20.png"/><Relationship Id="rId9" Type="http://schemas.openxmlformats.org/officeDocument/2006/relationships/image" Target="../media/image25.sv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3" Type="http://schemas.openxmlformats.org/officeDocument/2006/relationships/image" Target="../media/image5.svg"/><Relationship Id="rId21" Type="http://schemas.openxmlformats.org/officeDocument/2006/relationships/image" Target="../media/image43.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4.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rot="5400000">
            <a:off x="703643" y="-1992076"/>
            <a:ext cx="12571376" cy="13978662"/>
          </a:xfrm>
          <a:custGeom>
            <a:avLst/>
            <a:gdLst/>
            <a:ahLst/>
            <a:cxnLst/>
            <a:rect l="l" t="t" r="r" b="b"/>
            <a:pathLst>
              <a:path w="12571376" h="13978662">
                <a:moveTo>
                  <a:pt x="0" y="0"/>
                </a:moveTo>
                <a:lnTo>
                  <a:pt x="12571376" y="0"/>
                </a:lnTo>
                <a:lnTo>
                  <a:pt x="12571376" y="13978662"/>
                </a:lnTo>
                <a:lnTo>
                  <a:pt x="0" y="13978662"/>
                </a:lnTo>
                <a:lnTo>
                  <a:pt x="0" y="0"/>
                </a:lnTo>
                <a:close/>
              </a:path>
            </a:pathLst>
          </a:custGeom>
          <a:blipFill>
            <a:blip r:embed="rId3">
              <a:extLst>
                <a:ext uri="{96DAC541-7B7A-43D3-8B79-37D633B846F1}">
                  <asvg:svgBlip xmlns:asvg="http://schemas.microsoft.com/office/drawing/2016/SVG/main" r:embed="rId4"/>
                </a:ext>
              </a:extLst>
            </a:blip>
            <a:stretch>
              <a:fillRect l="-48054" t="-71303" r="-42425"/>
            </a:stretch>
          </a:blipFill>
        </p:spPr>
      </p:sp>
      <p:sp>
        <p:nvSpPr>
          <p:cNvPr id="4" name="Freeform 4"/>
          <p:cNvSpPr/>
          <p:nvPr/>
        </p:nvSpPr>
        <p:spPr>
          <a:xfrm flipV="1">
            <a:off x="9189279" y="5035369"/>
            <a:ext cx="7925404" cy="7925404"/>
          </a:xfrm>
          <a:custGeom>
            <a:avLst/>
            <a:gdLst/>
            <a:ahLst/>
            <a:cxnLst/>
            <a:rect l="l" t="t" r="r" b="b"/>
            <a:pathLst>
              <a:path w="7925404" h="7925404">
                <a:moveTo>
                  <a:pt x="0" y="7925404"/>
                </a:moveTo>
                <a:lnTo>
                  <a:pt x="7925405" y="7925404"/>
                </a:lnTo>
                <a:lnTo>
                  <a:pt x="7925405" y="0"/>
                </a:lnTo>
                <a:lnTo>
                  <a:pt x="0" y="0"/>
                </a:lnTo>
                <a:lnTo>
                  <a:pt x="0" y="7925404"/>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5" name="Freeform 5"/>
          <p:cNvSpPr/>
          <p:nvPr/>
        </p:nvSpPr>
        <p:spPr>
          <a:xfrm>
            <a:off x="9189279" y="1215924"/>
            <a:ext cx="7925404" cy="7925404"/>
          </a:xfrm>
          <a:custGeom>
            <a:avLst/>
            <a:gdLst/>
            <a:ahLst/>
            <a:cxnLst/>
            <a:rect l="l" t="t" r="r" b="b"/>
            <a:pathLst>
              <a:path w="7925404" h="7925404">
                <a:moveTo>
                  <a:pt x="0" y="0"/>
                </a:moveTo>
                <a:lnTo>
                  <a:pt x="7925405" y="0"/>
                </a:lnTo>
                <a:lnTo>
                  <a:pt x="7925405" y="7925405"/>
                </a:lnTo>
                <a:lnTo>
                  <a:pt x="0" y="792540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6" name="Freeform 6"/>
          <p:cNvSpPr/>
          <p:nvPr/>
        </p:nvSpPr>
        <p:spPr>
          <a:xfrm>
            <a:off x="9189279" y="-2673773"/>
            <a:ext cx="7925404" cy="7925404"/>
          </a:xfrm>
          <a:custGeom>
            <a:avLst/>
            <a:gdLst/>
            <a:ahLst/>
            <a:cxnLst/>
            <a:rect l="l" t="t" r="r" b="b"/>
            <a:pathLst>
              <a:path w="7925404" h="7925404">
                <a:moveTo>
                  <a:pt x="0" y="0"/>
                </a:moveTo>
                <a:lnTo>
                  <a:pt x="7925405" y="0"/>
                </a:lnTo>
                <a:lnTo>
                  <a:pt x="7925405" y="7925404"/>
                </a:lnTo>
                <a:lnTo>
                  <a:pt x="0" y="7925404"/>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1876392" y="7419764"/>
            <a:ext cx="1823236" cy="960487"/>
            <a:chOff x="0" y="0"/>
            <a:chExt cx="480194" cy="252968"/>
          </a:xfrm>
        </p:grpSpPr>
        <p:sp>
          <p:nvSpPr>
            <p:cNvPr id="8" name="Freeform 8"/>
            <p:cNvSpPr/>
            <p:nvPr/>
          </p:nvSpPr>
          <p:spPr>
            <a:xfrm>
              <a:off x="0" y="0"/>
              <a:ext cx="480194" cy="252968"/>
            </a:xfrm>
            <a:custGeom>
              <a:avLst/>
              <a:gdLst/>
              <a:ahLst/>
              <a:cxnLst/>
              <a:rect l="l" t="t" r="r" b="b"/>
              <a:pathLst>
                <a:path w="480194" h="252968">
                  <a:moveTo>
                    <a:pt x="126484" y="0"/>
                  </a:moveTo>
                  <a:lnTo>
                    <a:pt x="353710" y="0"/>
                  </a:lnTo>
                  <a:cubicBezTo>
                    <a:pt x="387256" y="0"/>
                    <a:pt x="419427" y="13326"/>
                    <a:pt x="443148" y="37046"/>
                  </a:cubicBezTo>
                  <a:cubicBezTo>
                    <a:pt x="466868" y="60767"/>
                    <a:pt x="480194" y="92938"/>
                    <a:pt x="480194" y="126484"/>
                  </a:cubicBezTo>
                  <a:lnTo>
                    <a:pt x="480194" y="126484"/>
                  </a:lnTo>
                  <a:cubicBezTo>
                    <a:pt x="480194" y="160030"/>
                    <a:pt x="466868" y="192201"/>
                    <a:pt x="443148" y="215922"/>
                  </a:cubicBezTo>
                  <a:cubicBezTo>
                    <a:pt x="419427" y="239642"/>
                    <a:pt x="387256" y="252968"/>
                    <a:pt x="353710" y="252968"/>
                  </a:cubicBezTo>
                  <a:lnTo>
                    <a:pt x="126484" y="252968"/>
                  </a:lnTo>
                  <a:cubicBezTo>
                    <a:pt x="92938" y="252968"/>
                    <a:pt x="60767" y="239642"/>
                    <a:pt x="37046" y="215922"/>
                  </a:cubicBezTo>
                  <a:cubicBezTo>
                    <a:pt x="13326" y="192201"/>
                    <a:pt x="0" y="160030"/>
                    <a:pt x="0" y="126484"/>
                  </a:cubicBezTo>
                  <a:lnTo>
                    <a:pt x="0" y="126484"/>
                  </a:lnTo>
                  <a:cubicBezTo>
                    <a:pt x="0" y="92938"/>
                    <a:pt x="13326" y="60767"/>
                    <a:pt x="37046" y="37046"/>
                  </a:cubicBezTo>
                  <a:cubicBezTo>
                    <a:pt x="60767" y="13326"/>
                    <a:pt x="92938" y="0"/>
                    <a:pt x="126484" y="0"/>
                  </a:cubicBezTo>
                  <a:close/>
                </a:path>
              </a:pathLst>
            </a:custGeom>
            <a:solidFill>
              <a:srgbClr val="000000">
                <a:alpha val="0"/>
              </a:srgbClr>
            </a:solidFill>
            <a:ln w="19050" cap="rnd">
              <a:solidFill>
                <a:srgbClr val="FFFFFF"/>
              </a:solidFill>
              <a:prstDash val="solid"/>
              <a:round/>
            </a:ln>
          </p:spPr>
        </p:sp>
        <p:sp>
          <p:nvSpPr>
            <p:cNvPr id="9" name="TextBox 9"/>
            <p:cNvSpPr txBox="1"/>
            <p:nvPr/>
          </p:nvSpPr>
          <p:spPr>
            <a:xfrm>
              <a:off x="0" y="-38100"/>
              <a:ext cx="480194" cy="291068"/>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2289151" y="7678428"/>
            <a:ext cx="986790" cy="443158"/>
          </a:xfrm>
          <a:custGeom>
            <a:avLst/>
            <a:gdLst/>
            <a:ahLst/>
            <a:cxnLst/>
            <a:rect l="l" t="t" r="r" b="b"/>
            <a:pathLst>
              <a:path w="986790" h="443158">
                <a:moveTo>
                  <a:pt x="0" y="0"/>
                </a:moveTo>
                <a:lnTo>
                  <a:pt x="986790" y="0"/>
                </a:lnTo>
                <a:lnTo>
                  <a:pt x="986790" y="443159"/>
                </a:lnTo>
                <a:lnTo>
                  <a:pt x="0" y="4431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876392" y="2616658"/>
            <a:ext cx="7312888" cy="2669540"/>
          </a:xfrm>
          <a:prstGeom prst="rect">
            <a:avLst/>
          </a:prstGeom>
        </p:spPr>
        <p:txBody>
          <a:bodyPr lIns="0" tIns="0" rIns="0" bIns="0" rtlCol="0" anchor="t">
            <a:spAutoFit/>
          </a:bodyPr>
          <a:lstStyle/>
          <a:p>
            <a:pPr algn="l">
              <a:lnSpc>
                <a:spcPts val="10120"/>
              </a:lnSpc>
            </a:pPr>
            <a:r>
              <a:rPr lang="en-US" sz="9200" b="1" spc="-230">
                <a:solidFill>
                  <a:srgbClr val="FFFFFF"/>
                </a:solidFill>
                <a:latin typeface="Poppins Ultra-Bold"/>
                <a:ea typeface="Poppins Ultra-Bold"/>
                <a:cs typeface="Poppins Ultra-Bold"/>
                <a:sym typeface="Poppins Ultra-Bold"/>
              </a:rPr>
              <a:t>Projeto</a:t>
            </a:r>
          </a:p>
          <a:p>
            <a:pPr algn="l">
              <a:lnSpc>
                <a:spcPts val="10120"/>
              </a:lnSpc>
            </a:pPr>
            <a:r>
              <a:rPr lang="en-US" sz="9200" b="1" spc="-230">
                <a:solidFill>
                  <a:srgbClr val="FFFFFF"/>
                </a:solidFill>
                <a:latin typeface="Poppins Ultra-Bold"/>
                <a:ea typeface="Poppins Ultra-Bold"/>
                <a:cs typeface="Poppins Ultra-Bold"/>
                <a:sym typeface="Poppins Ultra-Bold"/>
              </a:rPr>
              <a:t>Integrador</a:t>
            </a:r>
            <a:r>
              <a:rPr lang="en-US" sz="9200" b="1" spc="-230">
                <a:solidFill>
                  <a:srgbClr val="89FFDB"/>
                </a:solidFill>
                <a:latin typeface="Poppins Ultra-Bold"/>
                <a:ea typeface="Poppins Ultra-Bold"/>
                <a:cs typeface="Poppins Ultra-Bold"/>
                <a:sym typeface="Poppins Ultra-Bold"/>
              </a:rPr>
              <a:t>.</a:t>
            </a:r>
          </a:p>
        </p:txBody>
      </p:sp>
      <p:sp>
        <p:nvSpPr>
          <p:cNvPr id="12" name="TextBox 12"/>
          <p:cNvSpPr txBox="1"/>
          <p:nvPr/>
        </p:nvSpPr>
        <p:spPr>
          <a:xfrm>
            <a:off x="1876392" y="1906749"/>
            <a:ext cx="4697936" cy="457200"/>
          </a:xfrm>
          <a:prstGeom prst="rect">
            <a:avLst/>
          </a:prstGeom>
        </p:spPr>
        <p:txBody>
          <a:bodyPr lIns="0" tIns="0" rIns="0" bIns="0" rtlCol="0" anchor="t">
            <a:spAutoFit/>
          </a:bodyPr>
          <a:lstStyle/>
          <a:p>
            <a:pPr algn="l">
              <a:lnSpc>
                <a:spcPts val="3300"/>
              </a:lnSpc>
            </a:pPr>
            <a:r>
              <a:rPr lang="en-US" sz="3000" spc="375">
                <a:solidFill>
                  <a:srgbClr val="89FFDB"/>
                </a:solidFill>
                <a:latin typeface="Poppins"/>
                <a:ea typeface="Poppins"/>
                <a:cs typeface="Poppins"/>
                <a:sym typeface="Poppins"/>
              </a:rPr>
              <a:t>C-COMUNICA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sp>
        <p:nvSpPr>
          <p:cNvPr id="2" name="Freeform 2"/>
          <p:cNvSpPr/>
          <p:nvPr/>
        </p:nvSpPr>
        <p:spPr>
          <a:xfrm>
            <a:off x="1955115" y="2317387"/>
            <a:ext cx="6190732" cy="3627454"/>
          </a:xfrm>
          <a:custGeom>
            <a:avLst/>
            <a:gdLst/>
            <a:ahLst/>
            <a:cxnLst/>
            <a:rect l="l" t="t" r="r" b="b"/>
            <a:pathLst>
              <a:path w="6190732" h="3627454">
                <a:moveTo>
                  <a:pt x="0" y="0"/>
                </a:moveTo>
                <a:lnTo>
                  <a:pt x="6190732" y="0"/>
                </a:lnTo>
                <a:lnTo>
                  <a:pt x="6190732" y="3627454"/>
                </a:lnTo>
                <a:lnTo>
                  <a:pt x="0" y="3627454"/>
                </a:lnTo>
                <a:lnTo>
                  <a:pt x="0" y="0"/>
                </a:lnTo>
                <a:close/>
              </a:path>
            </a:pathLst>
          </a:custGeom>
          <a:blipFill>
            <a:blip r:embed="rId2"/>
            <a:stretch>
              <a:fillRect/>
            </a:stretch>
          </a:blipFill>
        </p:spPr>
      </p:sp>
      <p:sp>
        <p:nvSpPr>
          <p:cNvPr id="3" name="Freeform 3"/>
          <p:cNvSpPr/>
          <p:nvPr/>
        </p:nvSpPr>
        <p:spPr>
          <a:xfrm>
            <a:off x="1955115" y="6297266"/>
            <a:ext cx="6153842" cy="3627454"/>
          </a:xfrm>
          <a:custGeom>
            <a:avLst/>
            <a:gdLst/>
            <a:ahLst/>
            <a:cxnLst/>
            <a:rect l="l" t="t" r="r" b="b"/>
            <a:pathLst>
              <a:path w="6153842" h="3627454">
                <a:moveTo>
                  <a:pt x="0" y="0"/>
                </a:moveTo>
                <a:lnTo>
                  <a:pt x="6153843" y="0"/>
                </a:lnTo>
                <a:lnTo>
                  <a:pt x="6153843" y="3627455"/>
                </a:lnTo>
                <a:lnTo>
                  <a:pt x="0" y="3627455"/>
                </a:lnTo>
                <a:lnTo>
                  <a:pt x="0" y="0"/>
                </a:lnTo>
                <a:close/>
              </a:path>
            </a:pathLst>
          </a:custGeom>
          <a:blipFill>
            <a:blip r:embed="rId3"/>
            <a:stretch>
              <a:fillRect t="-6002" b="-27077"/>
            </a:stretch>
          </a:blipFill>
        </p:spPr>
      </p:sp>
      <p:sp>
        <p:nvSpPr>
          <p:cNvPr id="4" name="Freeform 4"/>
          <p:cNvSpPr/>
          <p:nvPr/>
        </p:nvSpPr>
        <p:spPr>
          <a:xfrm>
            <a:off x="9144000" y="2317387"/>
            <a:ext cx="7061621" cy="6104287"/>
          </a:xfrm>
          <a:custGeom>
            <a:avLst/>
            <a:gdLst/>
            <a:ahLst/>
            <a:cxnLst/>
            <a:rect l="l" t="t" r="r" b="b"/>
            <a:pathLst>
              <a:path w="7061621" h="6104287">
                <a:moveTo>
                  <a:pt x="0" y="0"/>
                </a:moveTo>
                <a:lnTo>
                  <a:pt x="7061621" y="0"/>
                </a:lnTo>
                <a:lnTo>
                  <a:pt x="7061621" y="6104287"/>
                </a:lnTo>
                <a:lnTo>
                  <a:pt x="0" y="6104287"/>
                </a:lnTo>
                <a:lnTo>
                  <a:pt x="0" y="0"/>
                </a:lnTo>
                <a:close/>
              </a:path>
            </a:pathLst>
          </a:custGeom>
          <a:blipFill>
            <a:blip r:embed="rId4"/>
            <a:stretch>
              <a:fillRect l="-2333" r="-2333"/>
            </a:stretch>
          </a:blipFill>
        </p:spPr>
      </p:sp>
      <p:sp>
        <p:nvSpPr>
          <p:cNvPr id="5" name="Freeform 5"/>
          <p:cNvSpPr/>
          <p:nvPr/>
        </p:nvSpPr>
        <p:spPr>
          <a:xfrm>
            <a:off x="9144000" y="8702053"/>
            <a:ext cx="7061621" cy="1222668"/>
          </a:xfrm>
          <a:custGeom>
            <a:avLst/>
            <a:gdLst/>
            <a:ahLst/>
            <a:cxnLst/>
            <a:rect l="l" t="t" r="r" b="b"/>
            <a:pathLst>
              <a:path w="7061621" h="1222668">
                <a:moveTo>
                  <a:pt x="0" y="0"/>
                </a:moveTo>
                <a:lnTo>
                  <a:pt x="7061621" y="0"/>
                </a:lnTo>
                <a:lnTo>
                  <a:pt x="7061621" y="1222668"/>
                </a:lnTo>
                <a:lnTo>
                  <a:pt x="0" y="1222668"/>
                </a:lnTo>
                <a:lnTo>
                  <a:pt x="0" y="0"/>
                </a:lnTo>
                <a:close/>
              </a:path>
            </a:pathLst>
          </a:custGeom>
          <a:blipFill>
            <a:blip r:embed="rId5"/>
            <a:stretch>
              <a:fillRect r="-26452"/>
            </a:stretch>
          </a:blipFill>
        </p:spPr>
      </p:sp>
      <p:sp>
        <p:nvSpPr>
          <p:cNvPr id="6" name="TextBox 6"/>
          <p:cNvSpPr txBox="1"/>
          <p:nvPr/>
        </p:nvSpPr>
        <p:spPr>
          <a:xfrm>
            <a:off x="1955115" y="457732"/>
            <a:ext cx="7787710" cy="1050030"/>
          </a:xfrm>
          <a:prstGeom prst="rect">
            <a:avLst/>
          </a:prstGeom>
        </p:spPr>
        <p:txBody>
          <a:bodyPr lIns="0" tIns="0" rIns="0" bIns="0" rtlCol="0" anchor="t">
            <a:spAutoFit/>
          </a:bodyPr>
          <a:lstStyle/>
          <a:p>
            <a:pPr algn="l">
              <a:lnSpc>
                <a:spcPts val="7622"/>
              </a:lnSpc>
            </a:pPr>
            <a:r>
              <a:rPr lang="en-US" sz="6929" b="1" spc="-173">
                <a:solidFill>
                  <a:srgbClr val="FFFFFF"/>
                </a:solidFill>
                <a:latin typeface="Poppins Ultra-Bold"/>
                <a:ea typeface="Poppins Ultra-Bold"/>
                <a:cs typeface="Poppins Ultra-Bold"/>
                <a:sym typeface="Poppins Ultra-Bold"/>
              </a:rPr>
              <a:t>Pesquisa Inicial</a:t>
            </a:r>
            <a:r>
              <a:rPr lang="en-US" sz="6929" b="1" spc="-173">
                <a:solidFill>
                  <a:srgbClr val="89FFDB"/>
                </a:solidFill>
                <a:latin typeface="Poppins Ultra-Bold"/>
                <a:ea typeface="Poppins Ultra-Bold"/>
                <a:cs typeface="Poppins Ultra-Bold"/>
                <a:sym typeface="Poppins Ultra-Bold"/>
              </a:rPr>
              <a:t>.</a:t>
            </a:r>
          </a:p>
        </p:txBody>
      </p:sp>
      <p:sp>
        <p:nvSpPr>
          <p:cNvPr id="7" name="TextBox 7"/>
          <p:cNvSpPr txBox="1"/>
          <p:nvPr/>
        </p:nvSpPr>
        <p:spPr>
          <a:xfrm>
            <a:off x="1955115" y="1507762"/>
            <a:ext cx="4697936" cy="457200"/>
          </a:xfrm>
          <a:prstGeom prst="rect">
            <a:avLst/>
          </a:prstGeom>
        </p:spPr>
        <p:txBody>
          <a:bodyPr lIns="0" tIns="0" rIns="0" bIns="0" rtlCol="0" anchor="t">
            <a:spAutoFit/>
          </a:bodyPr>
          <a:lstStyle/>
          <a:p>
            <a:pPr algn="l">
              <a:lnSpc>
                <a:spcPts val="3300"/>
              </a:lnSpc>
            </a:pPr>
            <a:r>
              <a:rPr lang="en-US" sz="3000" spc="375">
                <a:solidFill>
                  <a:srgbClr val="89FFDB"/>
                </a:solidFill>
                <a:latin typeface="Poppins"/>
                <a:ea typeface="Poppins"/>
                <a:cs typeface="Poppins"/>
                <a:sym typeface="Poppins"/>
              </a:rPr>
              <a:t>ARQUIVO DO EXCEL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sp>
        <p:nvSpPr>
          <p:cNvPr id="2" name="Freeform 2"/>
          <p:cNvSpPr/>
          <p:nvPr/>
        </p:nvSpPr>
        <p:spPr>
          <a:xfrm>
            <a:off x="2661210" y="5350654"/>
            <a:ext cx="1937023" cy="1937023"/>
          </a:xfrm>
          <a:custGeom>
            <a:avLst/>
            <a:gdLst/>
            <a:ahLst/>
            <a:cxnLst/>
            <a:rect l="l" t="t" r="r" b="b"/>
            <a:pathLst>
              <a:path w="1937023" h="1937023">
                <a:moveTo>
                  <a:pt x="0" y="0"/>
                </a:moveTo>
                <a:lnTo>
                  <a:pt x="1937023" y="0"/>
                </a:lnTo>
                <a:lnTo>
                  <a:pt x="1937023" y="1937023"/>
                </a:lnTo>
                <a:lnTo>
                  <a:pt x="0" y="1937023"/>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811270" y="5500717"/>
            <a:ext cx="1636903" cy="1636897"/>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t="-25586" b="-52192"/>
              </a:stretch>
            </a:blipFill>
          </p:spPr>
        </p:sp>
      </p:grpSp>
      <p:sp>
        <p:nvSpPr>
          <p:cNvPr id="5" name="AutoShape 5"/>
          <p:cNvSpPr/>
          <p:nvPr/>
        </p:nvSpPr>
        <p:spPr>
          <a:xfrm>
            <a:off x="1068223" y="2564182"/>
            <a:ext cx="16191071" cy="19050"/>
          </a:xfrm>
          <a:prstGeom prst="line">
            <a:avLst/>
          </a:prstGeom>
          <a:ln w="9525" cap="flat">
            <a:solidFill>
              <a:srgbClr val="FFFFFF">
                <a:alpha val="49804"/>
              </a:srgbClr>
            </a:solidFill>
            <a:prstDash val="solid"/>
            <a:headEnd type="none" w="sm" len="sm"/>
            <a:tailEnd type="none" w="sm" len="sm"/>
          </a:ln>
        </p:spPr>
      </p:sp>
      <p:sp>
        <p:nvSpPr>
          <p:cNvPr id="6" name="Freeform 6"/>
          <p:cNvSpPr/>
          <p:nvPr/>
        </p:nvSpPr>
        <p:spPr>
          <a:xfrm>
            <a:off x="2661210" y="3092820"/>
            <a:ext cx="1937023" cy="1937023"/>
          </a:xfrm>
          <a:custGeom>
            <a:avLst/>
            <a:gdLst/>
            <a:ahLst/>
            <a:cxnLst/>
            <a:rect l="l" t="t" r="r" b="b"/>
            <a:pathLst>
              <a:path w="1937023" h="1937023">
                <a:moveTo>
                  <a:pt x="0" y="0"/>
                </a:moveTo>
                <a:lnTo>
                  <a:pt x="1937023" y="0"/>
                </a:lnTo>
                <a:lnTo>
                  <a:pt x="1937023" y="1937023"/>
                </a:lnTo>
                <a:lnTo>
                  <a:pt x="0" y="1937023"/>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2811270" y="3242883"/>
            <a:ext cx="1636903" cy="1636897"/>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a:stretch>
            </a:blipFill>
          </p:spPr>
        </p:sp>
      </p:grpSp>
      <p:sp>
        <p:nvSpPr>
          <p:cNvPr id="9" name="Freeform 9"/>
          <p:cNvSpPr/>
          <p:nvPr/>
        </p:nvSpPr>
        <p:spPr>
          <a:xfrm>
            <a:off x="2661210" y="7611527"/>
            <a:ext cx="1937023" cy="1937023"/>
          </a:xfrm>
          <a:custGeom>
            <a:avLst/>
            <a:gdLst/>
            <a:ahLst/>
            <a:cxnLst/>
            <a:rect l="l" t="t" r="r" b="b"/>
            <a:pathLst>
              <a:path w="1937023" h="1937023">
                <a:moveTo>
                  <a:pt x="0" y="0"/>
                </a:moveTo>
                <a:lnTo>
                  <a:pt x="1937023" y="0"/>
                </a:lnTo>
                <a:lnTo>
                  <a:pt x="1937023" y="1937023"/>
                </a:lnTo>
                <a:lnTo>
                  <a:pt x="0" y="1937023"/>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2811270" y="7761590"/>
            <a:ext cx="1636903" cy="1636897"/>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a:stretch>
            </a:blipFill>
          </p:spPr>
        </p:sp>
      </p:grpSp>
      <p:sp>
        <p:nvSpPr>
          <p:cNvPr id="12" name="Freeform 12"/>
          <p:cNvSpPr/>
          <p:nvPr/>
        </p:nvSpPr>
        <p:spPr>
          <a:xfrm>
            <a:off x="10271290" y="5350654"/>
            <a:ext cx="1937023" cy="1937023"/>
          </a:xfrm>
          <a:custGeom>
            <a:avLst/>
            <a:gdLst/>
            <a:ahLst/>
            <a:cxnLst/>
            <a:rect l="l" t="t" r="r" b="b"/>
            <a:pathLst>
              <a:path w="1937023" h="1937023">
                <a:moveTo>
                  <a:pt x="0" y="0"/>
                </a:moveTo>
                <a:lnTo>
                  <a:pt x="1937023" y="0"/>
                </a:lnTo>
                <a:lnTo>
                  <a:pt x="1937023" y="1937023"/>
                </a:lnTo>
                <a:lnTo>
                  <a:pt x="0" y="1937023"/>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10421350" y="5500717"/>
            <a:ext cx="1636903" cy="1636897"/>
            <a:chOff x="0" y="0"/>
            <a:chExt cx="6350000" cy="6349975"/>
          </a:xfrm>
        </p:grpSpPr>
        <p:sp>
          <p:nvSpPr>
            <p:cNvPr id="14" name="Freeform 1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a:stretch>
            </a:blipFill>
          </p:spPr>
        </p:sp>
      </p:grpSp>
      <p:sp>
        <p:nvSpPr>
          <p:cNvPr id="15" name="Freeform 15"/>
          <p:cNvSpPr/>
          <p:nvPr/>
        </p:nvSpPr>
        <p:spPr>
          <a:xfrm>
            <a:off x="10271290" y="3092820"/>
            <a:ext cx="1937023" cy="1937023"/>
          </a:xfrm>
          <a:custGeom>
            <a:avLst/>
            <a:gdLst/>
            <a:ahLst/>
            <a:cxnLst/>
            <a:rect l="l" t="t" r="r" b="b"/>
            <a:pathLst>
              <a:path w="1937023" h="1937023">
                <a:moveTo>
                  <a:pt x="0" y="0"/>
                </a:moveTo>
                <a:lnTo>
                  <a:pt x="1937023" y="0"/>
                </a:lnTo>
                <a:lnTo>
                  <a:pt x="1937023" y="1937023"/>
                </a:lnTo>
                <a:lnTo>
                  <a:pt x="0" y="1937023"/>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grpSp>
        <p:nvGrpSpPr>
          <p:cNvPr id="16" name="Group 16"/>
          <p:cNvGrpSpPr/>
          <p:nvPr/>
        </p:nvGrpSpPr>
        <p:grpSpPr>
          <a:xfrm>
            <a:off x="10421350" y="3242883"/>
            <a:ext cx="1636903" cy="1636897"/>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a:stretch>
            </a:blipFill>
          </p:spPr>
        </p:sp>
      </p:grpSp>
      <p:sp>
        <p:nvSpPr>
          <p:cNvPr id="18" name="Freeform 18"/>
          <p:cNvSpPr/>
          <p:nvPr/>
        </p:nvSpPr>
        <p:spPr>
          <a:xfrm>
            <a:off x="10271290" y="7611527"/>
            <a:ext cx="1937023" cy="1937023"/>
          </a:xfrm>
          <a:custGeom>
            <a:avLst/>
            <a:gdLst/>
            <a:ahLst/>
            <a:cxnLst/>
            <a:rect l="l" t="t" r="r" b="b"/>
            <a:pathLst>
              <a:path w="1937023" h="1937023">
                <a:moveTo>
                  <a:pt x="0" y="0"/>
                </a:moveTo>
                <a:lnTo>
                  <a:pt x="1937023" y="0"/>
                </a:lnTo>
                <a:lnTo>
                  <a:pt x="1937023" y="1937023"/>
                </a:lnTo>
                <a:lnTo>
                  <a:pt x="0" y="1937023"/>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10421350" y="7761590"/>
            <a:ext cx="1636903" cy="1636897"/>
            <a:chOff x="0" y="0"/>
            <a:chExt cx="6350000" cy="6349975"/>
          </a:xfrm>
        </p:grpSpPr>
        <p:sp>
          <p:nvSpPr>
            <p:cNvPr id="20" name="Freeform 2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a:stretch>
            </a:blipFill>
          </p:spPr>
        </p:sp>
      </p:grpSp>
      <p:sp>
        <p:nvSpPr>
          <p:cNvPr id="21" name="TextBox 21"/>
          <p:cNvSpPr txBox="1"/>
          <p:nvPr/>
        </p:nvSpPr>
        <p:spPr>
          <a:xfrm>
            <a:off x="4979233" y="5907553"/>
            <a:ext cx="3256746" cy="554654"/>
          </a:xfrm>
          <a:prstGeom prst="rect">
            <a:avLst/>
          </a:prstGeom>
        </p:spPr>
        <p:txBody>
          <a:bodyPr lIns="0" tIns="0" rIns="0" bIns="0" rtlCol="0" anchor="t">
            <a:spAutoFit/>
          </a:bodyPr>
          <a:lstStyle/>
          <a:p>
            <a:pPr algn="l">
              <a:lnSpc>
                <a:spcPts val="4093"/>
              </a:lnSpc>
            </a:pPr>
            <a:r>
              <a:rPr lang="en-US" sz="3721" b="1" spc="-93">
                <a:solidFill>
                  <a:srgbClr val="FFFFFF"/>
                </a:solidFill>
                <a:latin typeface="Poppins Semi-Bold"/>
                <a:ea typeface="Poppins Semi-Bold"/>
                <a:cs typeface="Poppins Semi-Bold"/>
                <a:sym typeface="Poppins Semi-Bold"/>
              </a:rPr>
              <a:t>Julia Araujo</a:t>
            </a:r>
          </a:p>
        </p:txBody>
      </p:sp>
      <p:sp>
        <p:nvSpPr>
          <p:cNvPr id="22" name="TextBox 22"/>
          <p:cNvSpPr txBox="1"/>
          <p:nvPr/>
        </p:nvSpPr>
        <p:spPr>
          <a:xfrm>
            <a:off x="4979233" y="6449887"/>
            <a:ext cx="2799755" cy="276871"/>
          </a:xfrm>
          <a:prstGeom prst="rect">
            <a:avLst/>
          </a:prstGeom>
        </p:spPr>
        <p:txBody>
          <a:bodyPr lIns="0" tIns="0" rIns="0" bIns="0" rtlCol="0" anchor="t">
            <a:spAutoFit/>
          </a:bodyPr>
          <a:lstStyle/>
          <a:p>
            <a:pPr>
              <a:lnSpc>
                <a:spcPts val="2325"/>
              </a:lnSpc>
            </a:pPr>
            <a:r>
              <a:rPr lang="en-US" sz="1550" spc="193" dirty="0">
                <a:solidFill>
                  <a:srgbClr val="FFFFFF">
                    <a:alpha val="74902"/>
                  </a:srgbClr>
                </a:solidFill>
                <a:latin typeface="Poppins"/>
                <a:ea typeface="Poppins"/>
                <a:cs typeface="Poppins"/>
                <a:sym typeface="Poppins"/>
              </a:rPr>
              <a:t>Scrum Team</a:t>
            </a:r>
            <a:endParaRPr lang="en-US" sz="1550" spc="193" dirty="0">
              <a:solidFill>
                <a:srgbClr val="FFFFFF">
                  <a:alpha val="74902"/>
                </a:srgbClr>
              </a:solidFill>
              <a:latin typeface="Poppins"/>
              <a:ea typeface="Poppins"/>
              <a:cs typeface="Poppins"/>
            </a:endParaRPr>
          </a:p>
        </p:txBody>
      </p:sp>
      <p:sp>
        <p:nvSpPr>
          <p:cNvPr id="23" name="TextBox 23"/>
          <p:cNvSpPr txBox="1"/>
          <p:nvPr/>
        </p:nvSpPr>
        <p:spPr>
          <a:xfrm>
            <a:off x="4851319" y="3666597"/>
            <a:ext cx="4886571" cy="554654"/>
          </a:xfrm>
          <a:prstGeom prst="rect">
            <a:avLst/>
          </a:prstGeom>
        </p:spPr>
        <p:txBody>
          <a:bodyPr lIns="0" tIns="0" rIns="0" bIns="0" rtlCol="0" anchor="t">
            <a:spAutoFit/>
          </a:bodyPr>
          <a:lstStyle/>
          <a:p>
            <a:pPr algn="l">
              <a:lnSpc>
                <a:spcPts val="4093"/>
              </a:lnSpc>
            </a:pPr>
            <a:r>
              <a:rPr lang="en-US" sz="3721" b="1" spc="-93">
                <a:solidFill>
                  <a:srgbClr val="FFFFFF"/>
                </a:solidFill>
                <a:latin typeface="Poppins Semi-Bold"/>
                <a:ea typeface="Poppins Semi-Bold"/>
                <a:cs typeface="Poppins Semi-Bold"/>
                <a:sym typeface="Poppins Semi-Bold"/>
              </a:rPr>
              <a:t>Camila Cardoso</a:t>
            </a:r>
          </a:p>
        </p:txBody>
      </p:sp>
      <p:sp>
        <p:nvSpPr>
          <p:cNvPr id="24" name="TextBox 24"/>
          <p:cNvSpPr txBox="1"/>
          <p:nvPr/>
        </p:nvSpPr>
        <p:spPr>
          <a:xfrm>
            <a:off x="4851319" y="4208931"/>
            <a:ext cx="2799755" cy="293455"/>
          </a:xfrm>
          <a:prstGeom prst="rect">
            <a:avLst/>
          </a:prstGeom>
        </p:spPr>
        <p:txBody>
          <a:bodyPr lIns="0" tIns="0" rIns="0" bIns="0" rtlCol="0" anchor="t">
            <a:spAutoFit/>
          </a:bodyPr>
          <a:lstStyle/>
          <a:p>
            <a:pPr algn="l">
              <a:lnSpc>
                <a:spcPts val="2325"/>
              </a:lnSpc>
            </a:pPr>
            <a:r>
              <a:rPr lang="en-US" sz="1550" spc="193">
                <a:solidFill>
                  <a:srgbClr val="FFFFFF">
                    <a:alpha val="74902"/>
                  </a:srgbClr>
                </a:solidFill>
                <a:latin typeface="Poppins"/>
                <a:ea typeface="Poppins"/>
                <a:cs typeface="Poppins"/>
                <a:sym typeface="Poppins"/>
              </a:rPr>
              <a:t>PRODUCT OWNER</a:t>
            </a:r>
          </a:p>
        </p:txBody>
      </p:sp>
      <p:sp>
        <p:nvSpPr>
          <p:cNvPr id="25" name="TextBox 25"/>
          <p:cNvSpPr txBox="1"/>
          <p:nvPr/>
        </p:nvSpPr>
        <p:spPr>
          <a:xfrm>
            <a:off x="4979233" y="8168426"/>
            <a:ext cx="3964449" cy="554654"/>
          </a:xfrm>
          <a:prstGeom prst="rect">
            <a:avLst/>
          </a:prstGeom>
        </p:spPr>
        <p:txBody>
          <a:bodyPr lIns="0" tIns="0" rIns="0" bIns="0" rtlCol="0" anchor="t">
            <a:spAutoFit/>
          </a:bodyPr>
          <a:lstStyle/>
          <a:p>
            <a:pPr algn="l">
              <a:lnSpc>
                <a:spcPts val="4093"/>
              </a:lnSpc>
            </a:pPr>
            <a:r>
              <a:rPr lang="en-US" sz="3721" b="1" spc="-93">
                <a:solidFill>
                  <a:srgbClr val="FFFFFF"/>
                </a:solidFill>
                <a:latin typeface="Poppins Semi-Bold"/>
                <a:ea typeface="Poppins Semi-Bold"/>
                <a:cs typeface="Poppins Semi-Bold"/>
                <a:sym typeface="Poppins Semi-Bold"/>
              </a:rPr>
              <a:t>Larissa Estevam</a:t>
            </a:r>
          </a:p>
        </p:txBody>
      </p:sp>
      <p:sp>
        <p:nvSpPr>
          <p:cNvPr id="26" name="TextBox 26"/>
          <p:cNvSpPr txBox="1"/>
          <p:nvPr/>
        </p:nvSpPr>
        <p:spPr>
          <a:xfrm>
            <a:off x="4979233" y="8710760"/>
            <a:ext cx="2799755" cy="277897"/>
          </a:xfrm>
          <a:prstGeom prst="rect">
            <a:avLst/>
          </a:prstGeom>
        </p:spPr>
        <p:txBody>
          <a:bodyPr lIns="0" tIns="0" rIns="0" bIns="0" rtlCol="0" anchor="t">
            <a:spAutoFit/>
          </a:bodyPr>
          <a:lstStyle/>
          <a:p>
            <a:pPr>
              <a:lnSpc>
                <a:spcPts val="2325"/>
              </a:lnSpc>
            </a:pPr>
            <a:r>
              <a:rPr lang="en-US" sz="1600" spc="193" dirty="0">
                <a:solidFill>
                  <a:srgbClr val="FFFFFF"/>
                </a:solidFill>
                <a:latin typeface="Poppins"/>
                <a:cs typeface="Poppins"/>
                <a:sym typeface="Poppins"/>
              </a:rPr>
              <a:t>Scrum Team</a:t>
            </a:r>
            <a:endParaRPr lang="pt-BR" dirty="0"/>
          </a:p>
        </p:txBody>
      </p:sp>
      <p:sp>
        <p:nvSpPr>
          <p:cNvPr id="27" name="TextBox 27"/>
          <p:cNvSpPr txBox="1"/>
          <p:nvPr/>
        </p:nvSpPr>
        <p:spPr>
          <a:xfrm>
            <a:off x="1028700" y="629774"/>
            <a:ext cx="4746578" cy="1115279"/>
          </a:xfrm>
          <a:prstGeom prst="rect">
            <a:avLst/>
          </a:prstGeom>
        </p:spPr>
        <p:txBody>
          <a:bodyPr lIns="0" tIns="0" rIns="0" bIns="0" rtlCol="0" anchor="t">
            <a:spAutoFit/>
          </a:bodyPr>
          <a:lstStyle/>
          <a:p>
            <a:pPr algn="ctr">
              <a:lnSpc>
                <a:spcPts val="8049"/>
              </a:lnSpc>
            </a:pPr>
            <a:r>
              <a:rPr lang="en-US" sz="7318" b="1" spc="-182">
                <a:solidFill>
                  <a:srgbClr val="FFFFFF"/>
                </a:solidFill>
                <a:latin typeface="Poppins Bold"/>
                <a:ea typeface="Poppins Bold"/>
                <a:cs typeface="Poppins Bold"/>
                <a:sym typeface="Poppins Bold"/>
              </a:rPr>
              <a:t>Grupo</a:t>
            </a:r>
            <a:r>
              <a:rPr lang="en-US" sz="7318" b="1" spc="-182">
                <a:solidFill>
                  <a:srgbClr val="51DD9C"/>
                </a:solidFill>
                <a:latin typeface="Poppins Bold"/>
                <a:ea typeface="Poppins Bold"/>
                <a:cs typeface="Poppins Bold"/>
                <a:sym typeface="Poppins Bold"/>
              </a:rPr>
              <a:t>.</a:t>
            </a:r>
          </a:p>
        </p:txBody>
      </p:sp>
      <p:sp>
        <p:nvSpPr>
          <p:cNvPr id="28" name="TextBox 28"/>
          <p:cNvSpPr txBox="1"/>
          <p:nvPr/>
        </p:nvSpPr>
        <p:spPr>
          <a:xfrm>
            <a:off x="1647383" y="1754578"/>
            <a:ext cx="3509211" cy="480991"/>
          </a:xfrm>
          <a:prstGeom prst="rect">
            <a:avLst/>
          </a:prstGeom>
        </p:spPr>
        <p:txBody>
          <a:bodyPr lIns="0" tIns="0" rIns="0" bIns="0" rtlCol="0" anchor="t">
            <a:spAutoFit/>
          </a:bodyPr>
          <a:lstStyle/>
          <a:p>
            <a:pPr algn="ctr">
              <a:lnSpc>
                <a:spcPts val="3577"/>
              </a:lnSpc>
            </a:pPr>
            <a:r>
              <a:rPr lang="en-US" sz="3252" spc="406">
                <a:solidFill>
                  <a:srgbClr val="89FFDB"/>
                </a:solidFill>
                <a:latin typeface="Poppins"/>
                <a:ea typeface="Poppins"/>
                <a:cs typeface="Poppins"/>
                <a:sym typeface="Poppins"/>
              </a:rPr>
              <a:t>C-COMUNICA</a:t>
            </a:r>
          </a:p>
        </p:txBody>
      </p:sp>
      <p:sp>
        <p:nvSpPr>
          <p:cNvPr id="29" name="TextBox 29"/>
          <p:cNvSpPr txBox="1"/>
          <p:nvPr/>
        </p:nvSpPr>
        <p:spPr>
          <a:xfrm>
            <a:off x="12589313" y="5907553"/>
            <a:ext cx="4236642" cy="554654"/>
          </a:xfrm>
          <a:prstGeom prst="rect">
            <a:avLst/>
          </a:prstGeom>
        </p:spPr>
        <p:txBody>
          <a:bodyPr lIns="0" tIns="0" rIns="0" bIns="0" rtlCol="0" anchor="t">
            <a:spAutoFit/>
          </a:bodyPr>
          <a:lstStyle/>
          <a:p>
            <a:pPr algn="l">
              <a:lnSpc>
                <a:spcPts val="4093"/>
              </a:lnSpc>
            </a:pPr>
            <a:r>
              <a:rPr lang="en-US" sz="3721" b="1" spc="-93">
                <a:solidFill>
                  <a:srgbClr val="FFFFFF"/>
                </a:solidFill>
                <a:latin typeface="Poppins Semi-Bold"/>
                <a:ea typeface="Poppins Semi-Bold"/>
                <a:cs typeface="Poppins Semi-Bold"/>
                <a:sym typeface="Poppins Semi-Bold"/>
              </a:rPr>
              <a:t>Rafael Gonsalves</a:t>
            </a:r>
          </a:p>
        </p:txBody>
      </p:sp>
      <p:sp>
        <p:nvSpPr>
          <p:cNvPr id="30" name="TextBox 30"/>
          <p:cNvSpPr txBox="1"/>
          <p:nvPr/>
        </p:nvSpPr>
        <p:spPr>
          <a:xfrm>
            <a:off x="12589313" y="6449887"/>
            <a:ext cx="2799755" cy="277897"/>
          </a:xfrm>
          <a:prstGeom prst="rect">
            <a:avLst/>
          </a:prstGeom>
        </p:spPr>
        <p:txBody>
          <a:bodyPr lIns="0" tIns="0" rIns="0" bIns="0" rtlCol="0" anchor="t">
            <a:spAutoFit/>
          </a:bodyPr>
          <a:lstStyle/>
          <a:p>
            <a:pPr>
              <a:lnSpc>
                <a:spcPts val="2325"/>
              </a:lnSpc>
            </a:pPr>
            <a:r>
              <a:rPr lang="en-US" sz="1600" spc="193" dirty="0">
                <a:solidFill>
                  <a:srgbClr val="FFFFFF"/>
                </a:solidFill>
                <a:latin typeface="Poppins"/>
                <a:cs typeface="Poppins"/>
                <a:sym typeface="Poppins"/>
              </a:rPr>
              <a:t>Scrum Team</a:t>
            </a:r>
            <a:endParaRPr lang="pt-BR" dirty="0"/>
          </a:p>
        </p:txBody>
      </p:sp>
      <p:sp>
        <p:nvSpPr>
          <p:cNvPr id="31" name="TextBox 31"/>
          <p:cNvSpPr txBox="1"/>
          <p:nvPr/>
        </p:nvSpPr>
        <p:spPr>
          <a:xfrm>
            <a:off x="12461399" y="3666597"/>
            <a:ext cx="3256746" cy="554654"/>
          </a:xfrm>
          <a:prstGeom prst="rect">
            <a:avLst/>
          </a:prstGeom>
        </p:spPr>
        <p:txBody>
          <a:bodyPr lIns="0" tIns="0" rIns="0" bIns="0" rtlCol="0" anchor="t">
            <a:spAutoFit/>
          </a:bodyPr>
          <a:lstStyle/>
          <a:p>
            <a:pPr algn="l">
              <a:lnSpc>
                <a:spcPts val="4093"/>
              </a:lnSpc>
            </a:pPr>
            <a:r>
              <a:rPr lang="en-US" sz="3721" b="1" spc="-93">
                <a:solidFill>
                  <a:srgbClr val="FFFFFF"/>
                </a:solidFill>
                <a:latin typeface="Poppins Semi-Bold"/>
                <a:ea typeface="Poppins Semi-Bold"/>
                <a:cs typeface="Poppins Semi-Bold"/>
                <a:sym typeface="Poppins Semi-Bold"/>
              </a:rPr>
              <a:t>Osmã Davino</a:t>
            </a:r>
          </a:p>
        </p:txBody>
      </p:sp>
      <p:sp>
        <p:nvSpPr>
          <p:cNvPr id="32" name="TextBox 32"/>
          <p:cNvSpPr txBox="1"/>
          <p:nvPr/>
        </p:nvSpPr>
        <p:spPr>
          <a:xfrm>
            <a:off x="12461399" y="4208931"/>
            <a:ext cx="2799755" cy="293455"/>
          </a:xfrm>
          <a:prstGeom prst="rect">
            <a:avLst/>
          </a:prstGeom>
        </p:spPr>
        <p:txBody>
          <a:bodyPr lIns="0" tIns="0" rIns="0" bIns="0" rtlCol="0" anchor="t">
            <a:spAutoFit/>
          </a:bodyPr>
          <a:lstStyle/>
          <a:p>
            <a:pPr algn="l">
              <a:lnSpc>
                <a:spcPts val="2325"/>
              </a:lnSpc>
            </a:pPr>
            <a:r>
              <a:rPr lang="en-US" sz="1550" spc="193">
                <a:solidFill>
                  <a:srgbClr val="FFFFFF">
                    <a:alpha val="74902"/>
                  </a:srgbClr>
                </a:solidFill>
                <a:latin typeface="Poppins"/>
                <a:ea typeface="Poppins"/>
                <a:cs typeface="Poppins"/>
                <a:sym typeface="Poppins"/>
              </a:rPr>
              <a:t>SCRUM MASTER</a:t>
            </a:r>
          </a:p>
        </p:txBody>
      </p:sp>
      <p:sp>
        <p:nvSpPr>
          <p:cNvPr id="33" name="TextBox 33"/>
          <p:cNvSpPr txBox="1"/>
          <p:nvPr/>
        </p:nvSpPr>
        <p:spPr>
          <a:xfrm>
            <a:off x="12589313" y="8168426"/>
            <a:ext cx="4669981" cy="554654"/>
          </a:xfrm>
          <a:prstGeom prst="rect">
            <a:avLst/>
          </a:prstGeom>
        </p:spPr>
        <p:txBody>
          <a:bodyPr lIns="0" tIns="0" rIns="0" bIns="0" rtlCol="0" anchor="t">
            <a:spAutoFit/>
          </a:bodyPr>
          <a:lstStyle/>
          <a:p>
            <a:pPr algn="l">
              <a:lnSpc>
                <a:spcPts val="4093"/>
              </a:lnSpc>
            </a:pPr>
            <a:r>
              <a:rPr lang="en-US" sz="3721" b="1" spc="-93">
                <a:solidFill>
                  <a:srgbClr val="FFFFFF"/>
                </a:solidFill>
                <a:latin typeface="Poppins Semi-Bold"/>
                <a:ea typeface="Poppins Semi-Bold"/>
                <a:cs typeface="Poppins Semi-Bold"/>
                <a:sym typeface="Poppins Semi-Bold"/>
              </a:rPr>
              <a:t>Robson Custódio</a:t>
            </a:r>
          </a:p>
        </p:txBody>
      </p:sp>
      <p:sp>
        <p:nvSpPr>
          <p:cNvPr id="34" name="TextBox 34"/>
          <p:cNvSpPr txBox="1"/>
          <p:nvPr/>
        </p:nvSpPr>
        <p:spPr>
          <a:xfrm>
            <a:off x="12589313" y="8710760"/>
            <a:ext cx="2799755" cy="277897"/>
          </a:xfrm>
          <a:prstGeom prst="rect">
            <a:avLst/>
          </a:prstGeom>
        </p:spPr>
        <p:txBody>
          <a:bodyPr lIns="0" tIns="0" rIns="0" bIns="0" rtlCol="0" anchor="t">
            <a:spAutoFit/>
          </a:bodyPr>
          <a:lstStyle/>
          <a:p>
            <a:pPr>
              <a:lnSpc>
                <a:spcPts val="2325"/>
              </a:lnSpc>
            </a:pPr>
            <a:r>
              <a:rPr lang="en-US" sz="1600" spc="193" dirty="0">
                <a:solidFill>
                  <a:srgbClr val="FFFFFF"/>
                </a:solidFill>
                <a:latin typeface="Poppins"/>
                <a:cs typeface="Poppins"/>
                <a:sym typeface="Poppins"/>
              </a:rPr>
              <a:t>Scrum Team</a:t>
            </a:r>
            <a:endParaRPr lang="pt-B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sp>
        <p:nvSpPr>
          <p:cNvPr id="2" name="Freeform 2"/>
          <p:cNvSpPr/>
          <p:nvPr/>
        </p:nvSpPr>
        <p:spPr>
          <a:xfrm>
            <a:off x="1028700" y="5143500"/>
            <a:ext cx="5707176" cy="5707176"/>
          </a:xfrm>
          <a:custGeom>
            <a:avLst/>
            <a:gdLst/>
            <a:ahLst/>
            <a:cxnLst/>
            <a:rect l="l" t="t" r="r" b="b"/>
            <a:pathLst>
              <a:path w="5707176" h="5707176">
                <a:moveTo>
                  <a:pt x="0" y="0"/>
                </a:moveTo>
                <a:lnTo>
                  <a:pt x="5707176" y="0"/>
                </a:lnTo>
                <a:lnTo>
                  <a:pt x="5707176" y="5707176"/>
                </a:lnTo>
                <a:lnTo>
                  <a:pt x="0" y="570717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232482"/>
            <a:ext cx="5707176" cy="5707176"/>
          </a:xfrm>
          <a:custGeom>
            <a:avLst/>
            <a:gdLst/>
            <a:ahLst/>
            <a:cxnLst/>
            <a:rect l="l" t="t" r="r" b="b"/>
            <a:pathLst>
              <a:path w="5707176" h="5707176">
                <a:moveTo>
                  <a:pt x="0" y="0"/>
                </a:moveTo>
                <a:lnTo>
                  <a:pt x="5707176" y="0"/>
                </a:lnTo>
                <a:lnTo>
                  <a:pt x="5707176" y="5707176"/>
                </a:lnTo>
                <a:lnTo>
                  <a:pt x="0" y="570717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4" name="Freeform 4"/>
          <p:cNvSpPr/>
          <p:nvPr/>
        </p:nvSpPr>
        <p:spPr>
          <a:xfrm>
            <a:off x="1028700" y="-2491638"/>
            <a:ext cx="5707176" cy="5707176"/>
          </a:xfrm>
          <a:custGeom>
            <a:avLst/>
            <a:gdLst/>
            <a:ahLst/>
            <a:cxnLst/>
            <a:rect l="l" t="t" r="r" b="b"/>
            <a:pathLst>
              <a:path w="5707176" h="5707176">
                <a:moveTo>
                  <a:pt x="0" y="0"/>
                </a:moveTo>
                <a:lnTo>
                  <a:pt x="5707176" y="0"/>
                </a:lnTo>
                <a:lnTo>
                  <a:pt x="5707176" y="5707176"/>
                </a:lnTo>
                <a:lnTo>
                  <a:pt x="0" y="5707176"/>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970676" y="2254693"/>
            <a:ext cx="5058354" cy="1393190"/>
          </a:xfrm>
          <a:prstGeom prst="rect">
            <a:avLst/>
          </a:prstGeom>
        </p:spPr>
        <p:txBody>
          <a:bodyPr lIns="0" tIns="0" rIns="0" bIns="0" rtlCol="0" anchor="t">
            <a:spAutoFit/>
          </a:bodyPr>
          <a:lstStyle/>
          <a:p>
            <a:pPr algn="l">
              <a:lnSpc>
                <a:spcPts val="10120"/>
              </a:lnSpc>
            </a:pPr>
            <a:r>
              <a:rPr lang="en-US" sz="9200" b="1" spc="-230">
                <a:solidFill>
                  <a:srgbClr val="FFFFFF"/>
                </a:solidFill>
                <a:latin typeface="Poppins Bold"/>
                <a:ea typeface="Poppins Bold"/>
                <a:cs typeface="Poppins Bold"/>
                <a:sym typeface="Poppins Bold"/>
              </a:rPr>
              <a:t>1ª Sprint</a:t>
            </a:r>
          </a:p>
        </p:txBody>
      </p:sp>
      <p:sp>
        <p:nvSpPr>
          <p:cNvPr id="6" name="TextBox 6"/>
          <p:cNvSpPr txBox="1"/>
          <p:nvPr/>
        </p:nvSpPr>
        <p:spPr>
          <a:xfrm>
            <a:off x="9144000" y="4342508"/>
            <a:ext cx="7468244" cy="4984750"/>
          </a:xfrm>
          <a:prstGeom prst="rect">
            <a:avLst/>
          </a:prstGeom>
        </p:spPr>
        <p:txBody>
          <a:bodyPr lIns="0" tIns="0" rIns="0" bIns="0" rtlCol="0" anchor="t">
            <a:spAutoFit/>
          </a:bodyPr>
          <a:lstStyle/>
          <a:p>
            <a:pPr algn="l">
              <a:lnSpc>
                <a:spcPts val="4999"/>
              </a:lnSpc>
            </a:pPr>
            <a:r>
              <a:rPr lang="en-US" sz="2499" spc="312">
                <a:solidFill>
                  <a:srgbClr val="FFFFFF"/>
                </a:solidFill>
                <a:latin typeface="Poppins"/>
                <a:ea typeface="Poppins"/>
                <a:cs typeface="Poppins"/>
                <a:sym typeface="Poppins"/>
              </a:rPr>
              <a:t>1. INTRODUÇÃO​</a:t>
            </a:r>
          </a:p>
          <a:p>
            <a:pPr marL="539749" lvl="1" indent="-269875" algn="l">
              <a:lnSpc>
                <a:spcPts val="4999"/>
              </a:lnSpc>
              <a:buFont typeface="Arial"/>
              <a:buChar char="•"/>
            </a:pPr>
            <a:r>
              <a:rPr lang="en-US" sz="2499" spc="312">
                <a:solidFill>
                  <a:srgbClr val="FFFFFF"/>
                </a:solidFill>
                <a:latin typeface="Poppins"/>
                <a:ea typeface="Poppins"/>
                <a:cs typeface="Poppins"/>
                <a:sym typeface="Poppins"/>
              </a:rPr>
              <a:t>PESQUISA INICIAL </a:t>
            </a:r>
          </a:p>
          <a:p>
            <a:pPr marL="539749" lvl="1" indent="-269875" algn="l">
              <a:lnSpc>
                <a:spcPts val="4999"/>
              </a:lnSpc>
              <a:buFont typeface="Arial"/>
              <a:buChar char="•"/>
            </a:pPr>
            <a:r>
              <a:rPr lang="en-US" sz="2499" spc="312">
                <a:solidFill>
                  <a:srgbClr val="FFFFFF"/>
                </a:solidFill>
                <a:latin typeface="Poppins"/>
                <a:ea typeface="Poppins"/>
                <a:cs typeface="Poppins"/>
                <a:sym typeface="Poppins"/>
              </a:rPr>
              <a:t>DADOS INICIAIS DA EMPRESA</a:t>
            </a:r>
          </a:p>
          <a:p>
            <a:pPr algn="l">
              <a:lnSpc>
                <a:spcPts val="4999"/>
              </a:lnSpc>
            </a:pPr>
            <a:r>
              <a:rPr lang="en-US" sz="2499" spc="312">
                <a:solidFill>
                  <a:srgbClr val="FFFFFF"/>
                </a:solidFill>
                <a:latin typeface="Poppins"/>
                <a:ea typeface="Poppins"/>
                <a:cs typeface="Poppins"/>
                <a:sym typeface="Poppins"/>
              </a:rPr>
              <a:t>2. ANALISES </a:t>
            </a:r>
          </a:p>
          <a:p>
            <a:pPr marL="539749" lvl="1" indent="-269875" algn="l">
              <a:lnSpc>
                <a:spcPts val="4999"/>
              </a:lnSpc>
              <a:buFont typeface="Arial"/>
              <a:buChar char="•"/>
            </a:pPr>
            <a:r>
              <a:rPr lang="en-US" sz="2499" spc="312">
                <a:solidFill>
                  <a:srgbClr val="FFFFFF"/>
                </a:solidFill>
                <a:latin typeface="Poppins"/>
                <a:ea typeface="Poppins"/>
                <a:cs typeface="Poppins"/>
                <a:sym typeface="Poppins"/>
              </a:rPr>
              <a:t>ANÁLISE DAS ATIVIDADES 1 E 2</a:t>
            </a:r>
          </a:p>
          <a:p>
            <a:pPr marL="539749" lvl="1" indent="-269875" algn="l">
              <a:lnSpc>
                <a:spcPts val="4999"/>
              </a:lnSpc>
              <a:buFont typeface="Arial"/>
              <a:buChar char="•"/>
            </a:pPr>
            <a:r>
              <a:rPr lang="en-US" sz="2499" spc="312">
                <a:solidFill>
                  <a:srgbClr val="FFFFFF"/>
                </a:solidFill>
                <a:latin typeface="Poppins"/>
                <a:ea typeface="Poppins"/>
                <a:cs typeface="Poppins"/>
                <a:sym typeface="Poppins"/>
              </a:rPr>
              <a:t>SWOT DA EMPRESA</a:t>
            </a:r>
          </a:p>
          <a:p>
            <a:pPr algn="l">
              <a:lnSpc>
                <a:spcPts val="4999"/>
              </a:lnSpc>
            </a:pPr>
            <a:r>
              <a:rPr lang="en-US" sz="2499" spc="312">
                <a:solidFill>
                  <a:srgbClr val="FFFFFF"/>
                </a:solidFill>
                <a:latin typeface="Poppins"/>
                <a:ea typeface="Poppins"/>
                <a:cs typeface="Poppins"/>
                <a:sym typeface="Poppins"/>
              </a:rPr>
              <a:t>3. CANVAS DA EMPRESA</a:t>
            </a:r>
          </a:p>
          <a:p>
            <a:pPr algn="l">
              <a:lnSpc>
                <a:spcPts val="4999"/>
              </a:lnSpc>
            </a:pPr>
            <a:r>
              <a:rPr lang="en-US" sz="2499" spc="312">
                <a:solidFill>
                  <a:srgbClr val="FFFFFF"/>
                </a:solidFill>
                <a:latin typeface="Poppins"/>
                <a:ea typeface="Poppins"/>
                <a:cs typeface="Poppins"/>
                <a:sym typeface="Poppins"/>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sp>
        <p:nvSpPr>
          <p:cNvPr id="2" name="Freeform 2"/>
          <p:cNvSpPr/>
          <p:nvPr/>
        </p:nvSpPr>
        <p:spPr>
          <a:xfrm rot="-5400000">
            <a:off x="12925344" y="-124172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677914" y="3290528"/>
            <a:ext cx="7068317" cy="1666580"/>
            <a:chOff x="0" y="0"/>
            <a:chExt cx="1961340" cy="462448"/>
          </a:xfrm>
        </p:grpSpPr>
        <p:sp>
          <p:nvSpPr>
            <p:cNvPr id="4" name="Freeform 4"/>
            <p:cNvSpPr/>
            <p:nvPr/>
          </p:nvSpPr>
          <p:spPr>
            <a:xfrm>
              <a:off x="0" y="0"/>
              <a:ext cx="1961340" cy="462448"/>
            </a:xfrm>
            <a:custGeom>
              <a:avLst/>
              <a:gdLst/>
              <a:ahLst/>
              <a:cxnLst/>
              <a:rect l="l" t="t" r="r" b="b"/>
              <a:pathLst>
                <a:path w="1961340" h="462448">
                  <a:moveTo>
                    <a:pt x="55860" y="0"/>
                  </a:moveTo>
                  <a:lnTo>
                    <a:pt x="1905480" y="0"/>
                  </a:lnTo>
                  <a:cubicBezTo>
                    <a:pt x="1936330" y="0"/>
                    <a:pt x="1961340" y="25009"/>
                    <a:pt x="1961340" y="55860"/>
                  </a:cubicBezTo>
                  <a:lnTo>
                    <a:pt x="1961340" y="406588"/>
                  </a:lnTo>
                  <a:cubicBezTo>
                    <a:pt x="1961340" y="437438"/>
                    <a:pt x="1936330" y="462448"/>
                    <a:pt x="1905480" y="462448"/>
                  </a:cubicBezTo>
                  <a:lnTo>
                    <a:pt x="55860" y="462448"/>
                  </a:lnTo>
                  <a:cubicBezTo>
                    <a:pt x="25009" y="462448"/>
                    <a:pt x="0" y="437438"/>
                    <a:pt x="0" y="406588"/>
                  </a:cubicBezTo>
                  <a:lnTo>
                    <a:pt x="0" y="55860"/>
                  </a:lnTo>
                  <a:cubicBezTo>
                    <a:pt x="0" y="25009"/>
                    <a:pt x="25009" y="0"/>
                    <a:pt x="55860" y="0"/>
                  </a:cubicBezTo>
                  <a:close/>
                </a:path>
              </a:pathLst>
            </a:custGeom>
            <a:solidFill>
              <a:srgbClr val="89FFDB">
                <a:alpha val="6667"/>
              </a:srgbClr>
            </a:solidFill>
          </p:spPr>
        </p:sp>
        <p:sp>
          <p:nvSpPr>
            <p:cNvPr id="5" name="TextBox 5"/>
            <p:cNvSpPr txBox="1"/>
            <p:nvPr/>
          </p:nvSpPr>
          <p:spPr>
            <a:xfrm>
              <a:off x="0" y="-38100"/>
              <a:ext cx="1961340" cy="50054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9677914" y="5287721"/>
            <a:ext cx="7068317" cy="1666580"/>
            <a:chOff x="0" y="0"/>
            <a:chExt cx="1961340" cy="462448"/>
          </a:xfrm>
        </p:grpSpPr>
        <p:sp>
          <p:nvSpPr>
            <p:cNvPr id="7" name="Freeform 7"/>
            <p:cNvSpPr/>
            <p:nvPr/>
          </p:nvSpPr>
          <p:spPr>
            <a:xfrm>
              <a:off x="0" y="0"/>
              <a:ext cx="1961340" cy="462448"/>
            </a:xfrm>
            <a:custGeom>
              <a:avLst/>
              <a:gdLst/>
              <a:ahLst/>
              <a:cxnLst/>
              <a:rect l="l" t="t" r="r" b="b"/>
              <a:pathLst>
                <a:path w="1961340" h="462448">
                  <a:moveTo>
                    <a:pt x="55860" y="0"/>
                  </a:moveTo>
                  <a:lnTo>
                    <a:pt x="1905480" y="0"/>
                  </a:lnTo>
                  <a:cubicBezTo>
                    <a:pt x="1936330" y="0"/>
                    <a:pt x="1961340" y="25009"/>
                    <a:pt x="1961340" y="55860"/>
                  </a:cubicBezTo>
                  <a:lnTo>
                    <a:pt x="1961340" y="406588"/>
                  </a:lnTo>
                  <a:cubicBezTo>
                    <a:pt x="1961340" y="437438"/>
                    <a:pt x="1936330" y="462448"/>
                    <a:pt x="1905480" y="462448"/>
                  </a:cubicBezTo>
                  <a:lnTo>
                    <a:pt x="55860" y="462448"/>
                  </a:lnTo>
                  <a:cubicBezTo>
                    <a:pt x="25009" y="462448"/>
                    <a:pt x="0" y="437438"/>
                    <a:pt x="0" y="406588"/>
                  </a:cubicBezTo>
                  <a:lnTo>
                    <a:pt x="0" y="55860"/>
                  </a:lnTo>
                  <a:cubicBezTo>
                    <a:pt x="0" y="25009"/>
                    <a:pt x="25009" y="0"/>
                    <a:pt x="55860" y="0"/>
                  </a:cubicBezTo>
                  <a:close/>
                </a:path>
              </a:pathLst>
            </a:custGeom>
            <a:solidFill>
              <a:srgbClr val="89FFDB">
                <a:alpha val="6667"/>
              </a:srgbClr>
            </a:solidFill>
          </p:spPr>
        </p:sp>
        <p:sp>
          <p:nvSpPr>
            <p:cNvPr id="8" name="TextBox 8"/>
            <p:cNvSpPr txBox="1"/>
            <p:nvPr/>
          </p:nvSpPr>
          <p:spPr>
            <a:xfrm>
              <a:off x="0" y="-38100"/>
              <a:ext cx="1961340" cy="50054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9677914" y="7287675"/>
            <a:ext cx="7068317" cy="1666580"/>
            <a:chOff x="0" y="0"/>
            <a:chExt cx="1961340" cy="462448"/>
          </a:xfrm>
        </p:grpSpPr>
        <p:sp>
          <p:nvSpPr>
            <p:cNvPr id="10" name="Freeform 10"/>
            <p:cNvSpPr/>
            <p:nvPr/>
          </p:nvSpPr>
          <p:spPr>
            <a:xfrm>
              <a:off x="0" y="0"/>
              <a:ext cx="1961340" cy="462448"/>
            </a:xfrm>
            <a:custGeom>
              <a:avLst/>
              <a:gdLst/>
              <a:ahLst/>
              <a:cxnLst/>
              <a:rect l="l" t="t" r="r" b="b"/>
              <a:pathLst>
                <a:path w="1961340" h="462448">
                  <a:moveTo>
                    <a:pt x="55860" y="0"/>
                  </a:moveTo>
                  <a:lnTo>
                    <a:pt x="1905480" y="0"/>
                  </a:lnTo>
                  <a:cubicBezTo>
                    <a:pt x="1936330" y="0"/>
                    <a:pt x="1961340" y="25009"/>
                    <a:pt x="1961340" y="55860"/>
                  </a:cubicBezTo>
                  <a:lnTo>
                    <a:pt x="1961340" y="406588"/>
                  </a:lnTo>
                  <a:cubicBezTo>
                    <a:pt x="1961340" y="437438"/>
                    <a:pt x="1936330" y="462448"/>
                    <a:pt x="1905480" y="462448"/>
                  </a:cubicBezTo>
                  <a:lnTo>
                    <a:pt x="55860" y="462448"/>
                  </a:lnTo>
                  <a:cubicBezTo>
                    <a:pt x="25009" y="462448"/>
                    <a:pt x="0" y="437438"/>
                    <a:pt x="0" y="406588"/>
                  </a:cubicBezTo>
                  <a:lnTo>
                    <a:pt x="0" y="55860"/>
                  </a:lnTo>
                  <a:cubicBezTo>
                    <a:pt x="0" y="25009"/>
                    <a:pt x="25009" y="0"/>
                    <a:pt x="55860" y="0"/>
                  </a:cubicBezTo>
                  <a:close/>
                </a:path>
              </a:pathLst>
            </a:custGeom>
            <a:solidFill>
              <a:srgbClr val="89FFDB">
                <a:alpha val="6667"/>
              </a:srgbClr>
            </a:solidFill>
          </p:spPr>
        </p:sp>
        <p:sp>
          <p:nvSpPr>
            <p:cNvPr id="11" name="TextBox 11"/>
            <p:cNvSpPr txBox="1"/>
            <p:nvPr/>
          </p:nvSpPr>
          <p:spPr>
            <a:xfrm>
              <a:off x="0" y="-38100"/>
              <a:ext cx="1961340" cy="500548"/>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0104297" y="3721415"/>
            <a:ext cx="766704" cy="766704"/>
          </a:xfrm>
          <a:custGeom>
            <a:avLst/>
            <a:gdLst/>
            <a:ahLst/>
            <a:cxnLst/>
            <a:rect l="l" t="t" r="r" b="b"/>
            <a:pathLst>
              <a:path w="766704" h="766704">
                <a:moveTo>
                  <a:pt x="0" y="0"/>
                </a:moveTo>
                <a:lnTo>
                  <a:pt x="766704" y="0"/>
                </a:lnTo>
                <a:lnTo>
                  <a:pt x="766704" y="766705"/>
                </a:lnTo>
                <a:lnTo>
                  <a:pt x="0" y="766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0075722" y="5780314"/>
            <a:ext cx="897480" cy="669030"/>
          </a:xfrm>
          <a:custGeom>
            <a:avLst/>
            <a:gdLst/>
            <a:ahLst/>
            <a:cxnLst/>
            <a:rect l="l" t="t" r="r" b="b"/>
            <a:pathLst>
              <a:path w="897480" h="669030">
                <a:moveTo>
                  <a:pt x="0" y="0"/>
                </a:moveTo>
                <a:lnTo>
                  <a:pt x="897479" y="0"/>
                </a:lnTo>
                <a:lnTo>
                  <a:pt x="897479" y="669030"/>
                </a:lnTo>
                <a:lnTo>
                  <a:pt x="0" y="66903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rot="5209179">
            <a:off x="-3311841" y="-1349352"/>
            <a:ext cx="12648630" cy="12648630"/>
          </a:xfrm>
          <a:custGeom>
            <a:avLst/>
            <a:gdLst/>
            <a:ahLst/>
            <a:cxnLst/>
            <a:rect l="l" t="t" r="r" b="b"/>
            <a:pathLst>
              <a:path w="12648630" h="12648630">
                <a:moveTo>
                  <a:pt x="0" y="0"/>
                </a:moveTo>
                <a:lnTo>
                  <a:pt x="12648630" y="0"/>
                </a:lnTo>
                <a:lnTo>
                  <a:pt x="12648630" y="12648630"/>
                </a:lnTo>
                <a:lnTo>
                  <a:pt x="0" y="12648630"/>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15" name="Freeform 15"/>
          <p:cNvSpPr/>
          <p:nvPr/>
        </p:nvSpPr>
        <p:spPr>
          <a:xfrm>
            <a:off x="10104297" y="7698357"/>
            <a:ext cx="868905" cy="896619"/>
          </a:xfrm>
          <a:custGeom>
            <a:avLst/>
            <a:gdLst/>
            <a:ahLst/>
            <a:cxnLst/>
            <a:rect l="l" t="t" r="r" b="b"/>
            <a:pathLst>
              <a:path w="868905" h="896619">
                <a:moveTo>
                  <a:pt x="0" y="0"/>
                </a:moveTo>
                <a:lnTo>
                  <a:pt x="868904" y="0"/>
                </a:lnTo>
                <a:lnTo>
                  <a:pt x="868904" y="896618"/>
                </a:lnTo>
                <a:lnTo>
                  <a:pt x="0" y="8966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1028700" y="6460437"/>
            <a:ext cx="8982051" cy="3067478"/>
          </a:xfrm>
          <a:prstGeom prst="rect">
            <a:avLst/>
          </a:prstGeom>
        </p:spPr>
        <p:txBody>
          <a:bodyPr lIns="0" tIns="0" rIns="0" bIns="0" rtlCol="0" anchor="t">
            <a:spAutoFit/>
          </a:bodyPr>
          <a:lstStyle/>
          <a:p>
            <a:pPr algn="l">
              <a:lnSpc>
                <a:spcPts val="22281"/>
              </a:lnSpc>
            </a:pPr>
            <a:r>
              <a:rPr lang="en-US" sz="20256" b="1" spc="-506">
                <a:solidFill>
                  <a:srgbClr val="FFFFFF"/>
                </a:solidFill>
                <a:latin typeface="Poppins Bold"/>
                <a:ea typeface="Poppins Bold"/>
                <a:cs typeface="Poppins Bold"/>
                <a:sym typeface="Poppins Bold"/>
              </a:rPr>
              <a:t>2024</a:t>
            </a:r>
          </a:p>
        </p:txBody>
      </p:sp>
      <p:sp>
        <p:nvSpPr>
          <p:cNvPr id="17" name="TextBox 17"/>
          <p:cNvSpPr txBox="1"/>
          <p:nvPr/>
        </p:nvSpPr>
        <p:spPr>
          <a:xfrm>
            <a:off x="1028700" y="5655666"/>
            <a:ext cx="5231694" cy="923925"/>
          </a:xfrm>
          <a:prstGeom prst="rect">
            <a:avLst/>
          </a:prstGeom>
        </p:spPr>
        <p:txBody>
          <a:bodyPr lIns="0" tIns="0" rIns="0" bIns="0" rtlCol="0" anchor="t">
            <a:spAutoFit/>
          </a:bodyPr>
          <a:lstStyle/>
          <a:p>
            <a:pPr algn="l">
              <a:lnSpc>
                <a:spcPts val="6600"/>
              </a:lnSpc>
            </a:pPr>
            <a:r>
              <a:rPr lang="en-US" sz="6000" spc="1200">
                <a:solidFill>
                  <a:srgbClr val="89FFDB"/>
                </a:solidFill>
                <a:latin typeface="Poppins"/>
                <a:ea typeface="Poppins"/>
                <a:cs typeface="Poppins"/>
                <a:sym typeface="Poppins"/>
              </a:rPr>
              <a:t>METAS</a:t>
            </a:r>
          </a:p>
        </p:txBody>
      </p:sp>
      <p:sp>
        <p:nvSpPr>
          <p:cNvPr id="18" name="TextBox 18"/>
          <p:cNvSpPr txBox="1"/>
          <p:nvPr/>
        </p:nvSpPr>
        <p:spPr>
          <a:xfrm>
            <a:off x="11207230" y="3766536"/>
            <a:ext cx="5539002" cy="676463"/>
          </a:xfrm>
          <a:prstGeom prst="rect">
            <a:avLst/>
          </a:prstGeom>
        </p:spPr>
        <p:txBody>
          <a:bodyPr lIns="0" tIns="0" rIns="0" bIns="0" rtlCol="0" anchor="t">
            <a:spAutoFit/>
          </a:bodyPr>
          <a:lstStyle/>
          <a:p>
            <a:pPr algn="l">
              <a:lnSpc>
                <a:spcPts val="4934"/>
              </a:lnSpc>
            </a:pPr>
            <a:r>
              <a:rPr lang="en-US" sz="4485" b="1" spc="-112">
                <a:solidFill>
                  <a:srgbClr val="89FFDB"/>
                </a:solidFill>
                <a:latin typeface="Poppins Semi-Bold"/>
                <a:ea typeface="Poppins Semi-Bold"/>
                <a:cs typeface="Poppins Semi-Bold"/>
                <a:sym typeface="Poppins Semi-Bold"/>
              </a:rPr>
              <a:t>34.095.900 </a:t>
            </a:r>
            <a:r>
              <a:rPr lang="en-US" sz="4485" b="1" spc="-112">
                <a:solidFill>
                  <a:srgbClr val="FFFFFF"/>
                </a:solidFill>
                <a:latin typeface="Poppins Medium"/>
                <a:ea typeface="Poppins Medium"/>
                <a:cs typeface="Poppins Medium"/>
                <a:sym typeface="Poppins Medium"/>
              </a:rPr>
              <a:t>Vendas</a:t>
            </a:r>
          </a:p>
        </p:txBody>
      </p:sp>
      <p:sp>
        <p:nvSpPr>
          <p:cNvPr id="19" name="TextBox 19"/>
          <p:cNvSpPr txBox="1"/>
          <p:nvPr/>
        </p:nvSpPr>
        <p:spPr>
          <a:xfrm>
            <a:off x="11207230" y="5763729"/>
            <a:ext cx="5165341" cy="676090"/>
          </a:xfrm>
          <a:prstGeom prst="rect">
            <a:avLst/>
          </a:prstGeom>
        </p:spPr>
        <p:txBody>
          <a:bodyPr lIns="0" tIns="0" rIns="0" bIns="0" rtlCol="0" anchor="t">
            <a:spAutoFit/>
          </a:bodyPr>
          <a:lstStyle/>
          <a:p>
            <a:pPr algn="l">
              <a:lnSpc>
                <a:spcPts val="4934"/>
              </a:lnSpc>
            </a:pPr>
            <a:r>
              <a:rPr lang="en-US" sz="4485" b="1" spc="-112">
                <a:solidFill>
                  <a:srgbClr val="89FFDB"/>
                </a:solidFill>
                <a:latin typeface="Poppins Semi-Bold"/>
                <a:ea typeface="Poppins Semi-Bold"/>
                <a:cs typeface="Poppins Semi-Bold"/>
                <a:sym typeface="Poppins Semi-Bold"/>
              </a:rPr>
              <a:t>+50%</a:t>
            </a:r>
            <a:r>
              <a:rPr lang="en-US" sz="4485" b="1" spc="-112">
                <a:solidFill>
                  <a:srgbClr val="FFFFFF"/>
                </a:solidFill>
                <a:latin typeface="Poppins Semi-Bold"/>
                <a:ea typeface="Poppins Semi-Bold"/>
                <a:cs typeface="Poppins Semi-Bold"/>
                <a:sym typeface="Poppins Semi-Bold"/>
              </a:rPr>
              <a:t> 2º semestre</a:t>
            </a:r>
          </a:p>
        </p:txBody>
      </p:sp>
      <p:sp>
        <p:nvSpPr>
          <p:cNvPr id="20" name="TextBox 20"/>
          <p:cNvSpPr txBox="1"/>
          <p:nvPr/>
        </p:nvSpPr>
        <p:spPr>
          <a:xfrm>
            <a:off x="11207230" y="7763684"/>
            <a:ext cx="6097957" cy="676090"/>
          </a:xfrm>
          <a:prstGeom prst="rect">
            <a:avLst/>
          </a:prstGeom>
        </p:spPr>
        <p:txBody>
          <a:bodyPr lIns="0" tIns="0" rIns="0" bIns="0" rtlCol="0" anchor="t">
            <a:spAutoFit/>
          </a:bodyPr>
          <a:lstStyle/>
          <a:p>
            <a:pPr algn="l">
              <a:lnSpc>
                <a:spcPts val="4934"/>
              </a:lnSpc>
            </a:pPr>
            <a:r>
              <a:rPr lang="en-US" sz="4485" b="1" spc="-112">
                <a:solidFill>
                  <a:srgbClr val="89FFDB"/>
                </a:solidFill>
                <a:latin typeface="Poppins Semi-Bold"/>
                <a:ea typeface="Poppins Semi-Bold"/>
                <a:cs typeface="Poppins Semi-Bold"/>
                <a:sym typeface="Poppins Semi-Bold"/>
              </a:rPr>
              <a:t>Queda</a:t>
            </a:r>
            <a:r>
              <a:rPr lang="en-US" sz="4485" b="1" spc="-112">
                <a:solidFill>
                  <a:srgbClr val="FFFFFF"/>
                </a:solidFill>
                <a:latin typeface="Poppins Semi-Bold"/>
                <a:ea typeface="Poppins Semi-Bold"/>
                <a:cs typeface="Poppins Semi-Bold"/>
                <a:sym typeface="Poppins Semi-Bold"/>
              </a:rPr>
              <a:t> 3º trimestre</a:t>
            </a:r>
          </a:p>
        </p:txBody>
      </p:sp>
      <p:sp>
        <p:nvSpPr>
          <p:cNvPr id="21" name="Freeform 21"/>
          <p:cNvSpPr/>
          <p:nvPr/>
        </p:nvSpPr>
        <p:spPr>
          <a:xfrm rot="-10800000">
            <a:off x="2552464" y="-2396740"/>
            <a:ext cx="7415859" cy="7415859"/>
          </a:xfrm>
          <a:custGeom>
            <a:avLst/>
            <a:gdLst/>
            <a:ahLst/>
            <a:cxnLst/>
            <a:rect l="l" t="t" r="r" b="b"/>
            <a:pathLst>
              <a:path w="7415859" h="7415859">
                <a:moveTo>
                  <a:pt x="0" y="0"/>
                </a:moveTo>
                <a:lnTo>
                  <a:pt x="7415860" y="0"/>
                </a:lnTo>
                <a:lnTo>
                  <a:pt x="7415860" y="7415860"/>
                </a:lnTo>
                <a:lnTo>
                  <a:pt x="0" y="7415860"/>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grpSp>
        <p:nvGrpSpPr>
          <p:cNvPr id="2" name="Group 2"/>
          <p:cNvGrpSpPr/>
          <p:nvPr/>
        </p:nvGrpSpPr>
        <p:grpSpPr>
          <a:xfrm>
            <a:off x="7392542" y="1279079"/>
            <a:ext cx="9866758" cy="6562268"/>
            <a:chOff x="0" y="0"/>
            <a:chExt cx="3073367" cy="2044062"/>
          </a:xfrm>
        </p:grpSpPr>
        <p:sp>
          <p:nvSpPr>
            <p:cNvPr id="3" name="Freeform 3"/>
            <p:cNvSpPr/>
            <p:nvPr/>
          </p:nvSpPr>
          <p:spPr>
            <a:xfrm>
              <a:off x="0" y="0"/>
              <a:ext cx="3073367" cy="2044062"/>
            </a:xfrm>
            <a:custGeom>
              <a:avLst/>
              <a:gdLst/>
              <a:ahLst/>
              <a:cxnLst/>
              <a:rect l="l" t="t" r="r" b="b"/>
              <a:pathLst>
                <a:path w="3073367" h="2044062">
                  <a:moveTo>
                    <a:pt x="40017" y="0"/>
                  </a:moveTo>
                  <a:lnTo>
                    <a:pt x="3033351" y="0"/>
                  </a:lnTo>
                  <a:cubicBezTo>
                    <a:pt x="3055451" y="0"/>
                    <a:pt x="3073367" y="17916"/>
                    <a:pt x="3073367" y="40017"/>
                  </a:cubicBezTo>
                  <a:lnTo>
                    <a:pt x="3073367" y="2004045"/>
                  </a:lnTo>
                  <a:cubicBezTo>
                    <a:pt x="3073367" y="2026146"/>
                    <a:pt x="3055451" y="2044062"/>
                    <a:pt x="3033351" y="2044062"/>
                  </a:cubicBezTo>
                  <a:lnTo>
                    <a:pt x="40017" y="2044062"/>
                  </a:lnTo>
                  <a:cubicBezTo>
                    <a:pt x="17916" y="2044062"/>
                    <a:pt x="0" y="2026146"/>
                    <a:pt x="0" y="2004045"/>
                  </a:cubicBezTo>
                  <a:lnTo>
                    <a:pt x="0" y="40017"/>
                  </a:lnTo>
                  <a:cubicBezTo>
                    <a:pt x="0" y="17916"/>
                    <a:pt x="17916" y="0"/>
                    <a:pt x="40017" y="0"/>
                  </a:cubicBezTo>
                  <a:close/>
                </a:path>
              </a:pathLst>
            </a:custGeom>
            <a:solidFill>
              <a:srgbClr val="89FFDB">
                <a:alpha val="6667"/>
              </a:srgbClr>
            </a:solidFill>
          </p:spPr>
        </p:sp>
        <p:sp>
          <p:nvSpPr>
            <p:cNvPr id="4" name="TextBox 4"/>
            <p:cNvSpPr txBox="1"/>
            <p:nvPr/>
          </p:nvSpPr>
          <p:spPr>
            <a:xfrm>
              <a:off x="0" y="-38100"/>
              <a:ext cx="3073367" cy="2082162"/>
            </a:xfrm>
            <a:prstGeom prst="rect">
              <a:avLst/>
            </a:prstGeom>
          </p:spPr>
          <p:txBody>
            <a:bodyPr lIns="50800" tIns="50800" rIns="50800" bIns="50800" rtlCol="0" anchor="ctr"/>
            <a:lstStyle/>
            <a:p>
              <a:pPr algn="ctr">
                <a:lnSpc>
                  <a:spcPts val="2659"/>
                </a:lnSpc>
              </a:pPr>
              <a:endParaRPr/>
            </a:p>
          </p:txBody>
        </p:sp>
      </p:grpSp>
      <p:pic>
        <p:nvPicPr>
          <p:cNvPr id="5" name="Picture 5"/>
          <p:cNvPicPr>
            <a:picLocks noChangeAspect="1"/>
          </p:cNvPicPr>
          <p:nvPr/>
        </p:nvPicPr>
        <p:blipFill>
          <a:blip r:embed="rId2"/>
          <a:stretch>
            <a:fillRect/>
          </a:stretch>
        </p:blipFill>
        <p:spPr>
          <a:xfrm>
            <a:off x="6973697" y="1289107"/>
            <a:ext cx="10705888" cy="7086830"/>
          </a:xfrm>
          <a:prstGeom prst="rect">
            <a:avLst/>
          </a:prstGeom>
        </p:spPr>
      </p:pic>
      <p:sp>
        <p:nvSpPr>
          <p:cNvPr id="6" name="TextBox 6"/>
          <p:cNvSpPr txBox="1"/>
          <p:nvPr/>
        </p:nvSpPr>
        <p:spPr>
          <a:xfrm>
            <a:off x="7392542" y="1619368"/>
            <a:ext cx="9866758" cy="436213"/>
          </a:xfrm>
          <a:prstGeom prst="rect">
            <a:avLst/>
          </a:prstGeom>
        </p:spPr>
        <p:txBody>
          <a:bodyPr lIns="0" tIns="0" rIns="0" bIns="0" rtlCol="0" anchor="t">
            <a:spAutoFit/>
          </a:bodyPr>
          <a:lstStyle/>
          <a:p>
            <a:pPr algn="ctr">
              <a:lnSpc>
                <a:spcPts val="3132"/>
              </a:lnSpc>
            </a:pPr>
            <a:r>
              <a:rPr lang="en-US" sz="2847" b="1" spc="-71">
                <a:solidFill>
                  <a:srgbClr val="FFFFFF"/>
                </a:solidFill>
                <a:latin typeface="Poppins Medium"/>
                <a:ea typeface="Poppins Medium"/>
                <a:cs typeface="Poppins Medium"/>
                <a:sym typeface="Poppins Medium"/>
              </a:rPr>
              <a:t>Projeção de vendas para 2024</a:t>
            </a:r>
          </a:p>
        </p:txBody>
      </p:sp>
      <p:sp>
        <p:nvSpPr>
          <p:cNvPr id="7" name="TextBox 7"/>
          <p:cNvSpPr txBox="1"/>
          <p:nvPr/>
        </p:nvSpPr>
        <p:spPr>
          <a:xfrm>
            <a:off x="1028700" y="1842237"/>
            <a:ext cx="5968479" cy="1393190"/>
          </a:xfrm>
          <a:prstGeom prst="rect">
            <a:avLst/>
          </a:prstGeom>
        </p:spPr>
        <p:txBody>
          <a:bodyPr lIns="0" tIns="0" rIns="0" bIns="0" rtlCol="0" anchor="t">
            <a:spAutoFit/>
          </a:bodyPr>
          <a:lstStyle/>
          <a:p>
            <a:pPr algn="l">
              <a:lnSpc>
                <a:spcPts val="10120"/>
              </a:lnSpc>
            </a:pPr>
            <a:r>
              <a:rPr lang="en-US" sz="9200" b="1" spc="-230">
                <a:solidFill>
                  <a:srgbClr val="FFFFFF"/>
                </a:solidFill>
                <a:latin typeface="Poppins Ultra-Bold"/>
                <a:ea typeface="Poppins Ultra-Bold"/>
                <a:cs typeface="Poppins Ultra-Bold"/>
                <a:sym typeface="Poppins Ultra-Bold"/>
              </a:rPr>
              <a:t>Vendas</a:t>
            </a:r>
            <a:r>
              <a:rPr lang="en-US" sz="9200" b="1" spc="-230">
                <a:solidFill>
                  <a:srgbClr val="89FFDB"/>
                </a:solidFill>
                <a:latin typeface="Poppins Ultra-Bold"/>
                <a:ea typeface="Poppins Ultra-Bold"/>
                <a:cs typeface="Poppins Ultra-Bold"/>
                <a:sym typeface="Poppins Ultra-Bold"/>
              </a:rPr>
              <a:t>.</a:t>
            </a:r>
          </a:p>
        </p:txBody>
      </p:sp>
      <p:sp>
        <p:nvSpPr>
          <p:cNvPr id="8" name="TextBox 8"/>
          <p:cNvSpPr txBox="1"/>
          <p:nvPr/>
        </p:nvSpPr>
        <p:spPr>
          <a:xfrm>
            <a:off x="1028700" y="3259822"/>
            <a:ext cx="5099129" cy="4581525"/>
          </a:xfrm>
          <a:prstGeom prst="rect">
            <a:avLst/>
          </a:prstGeom>
        </p:spPr>
        <p:txBody>
          <a:bodyPr lIns="0" tIns="0" rIns="0" bIns="0" rtlCol="0" anchor="t">
            <a:spAutoFit/>
          </a:bodyPr>
          <a:lstStyle/>
          <a:p>
            <a:pPr algn="l">
              <a:lnSpc>
                <a:spcPts val="3000"/>
              </a:lnSpc>
            </a:pPr>
            <a:r>
              <a:rPr lang="en-US" sz="2000">
                <a:solidFill>
                  <a:srgbClr val="FFFFFF"/>
                </a:solidFill>
                <a:latin typeface="Poppins"/>
                <a:ea typeface="Poppins"/>
                <a:cs typeface="Poppins"/>
                <a:sym typeface="Poppins"/>
              </a:rPr>
              <a:t>De acordo com dados divulgados por de uma empresa renomada no mercado de celulares,  IDC Brasil, as vendas de celulares no Brasil em 2023 fecharam em 39,7 milhões., com queda em relação ao ano interor.</a:t>
            </a:r>
          </a:p>
          <a:p>
            <a:pPr algn="l">
              <a:lnSpc>
                <a:spcPts val="3000"/>
              </a:lnSpc>
            </a:pPr>
            <a:r>
              <a:rPr lang="en-US" sz="2000">
                <a:solidFill>
                  <a:srgbClr val="FFFFFF"/>
                </a:solidFill>
                <a:latin typeface="Poppins"/>
                <a:ea typeface="Poppins"/>
                <a:cs typeface="Poppins"/>
                <a:sym typeface="Poppins"/>
              </a:rPr>
              <a:t>Baseado nessa informação fizemos uma projeção e Vendas no Brasil para o Ano de 2024, analisando os preços e sazonalidades.</a:t>
            </a:r>
          </a:p>
          <a:p>
            <a:pPr algn="l">
              <a:lnSpc>
                <a:spcPts val="3000"/>
              </a:lnSpc>
            </a:pPr>
            <a:endParaRPr lang="en-US" sz="2000">
              <a:solidFill>
                <a:srgbClr val="FFFFFF"/>
              </a:solidFill>
              <a:latin typeface="Poppins"/>
              <a:ea typeface="Poppins"/>
              <a:cs typeface="Poppins"/>
              <a:sym typeface="Poppins"/>
            </a:endParaRPr>
          </a:p>
          <a:p>
            <a:pPr algn="l">
              <a:lnSpc>
                <a:spcPts val="3000"/>
              </a:lnSpc>
            </a:pPr>
            <a:endParaRPr lang="en-US" sz="2000">
              <a:solidFill>
                <a:srgbClr val="FFFFFF"/>
              </a:solidFill>
              <a:latin typeface="Poppins"/>
              <a:ea typeface="Poppins"/>
              <a:cs typeface="Poppins"/>
              <a:sym typeface="Poppins"/>
            </a:endParaRPr>
          </a:p>
        </p:txBody>
      </p:sp>
      <p:sp>
        <p:nvSpPr>
          <p:cNvPr id="9" name="TextBox 9"/>
          <p:cNvSpPr txBox="1"/>
          <p:nvPr/>
        </p:nvSpPr>
        <p:spPr>
          <a:xfrm>
            <a:off x="7392542" y="8800152"/>
            <a:ext cx="9866758" cy="458148"/>
          </a:xfrm>
          <a:prstGeom prst="rect">
            <a:avLst/>
          </a:prstGeom>
        </p:spPr>
        <p:txBody>
          <a:bodyPr lIns="0" tIns="0" rIns="0" bIns="0" rtlCol="0" anchor="t">
            <a:spAutoFit/>
          </a:bodyPr>
          <a:lstStyle/>
          <a:p>
            <a:pPr marL="0" lvl="0" indent="0" algn="ctr">
              <a:lnSpc>
                <a:spcPts val="1837"/>
              </a:lnSpc>
              <a:spcBef>
                <a:spcPct val="0"/>
              </a:spcBef>
            </a:pPr>
            <a:r>
              <a:rPr lang="en-US" sz="1225" u="none" strike="noStrike">
                <a:solidFill>
                  <a:srgbClr val="FFFFFF"/>
                </a:solidFill>
                <a:latin typeface="Poppins"/>
                <a:ea typeface="Poppins"/>
                <a:cs typeface="Poppins"/>
                <a:sym typeface="Poppins"/>
              </a:rPr>
              <a:t>Fonte: https://www.barte.com/blog-posts/mercado-de-celulares-no-brasil-continua-em-queda-com-consumidores-mantendo-aparelhos-por-mais-tempo#:~:text=O%20total%20de%20aparelhos%20vendidos,a%20apenas%203%2C5%25.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grpSp>
        <p:nvGrpSpPr>
          <p:cNvPr id="2" name="Group 2"/>
          <p:cNvGrpSpPr/>
          <p:nvPr/>
        </p:nvGrpSpPr>
        <p:grpSpPr>
          <a:xfrm>
            <a:off x="1146288" y="5850077"/>
            <a:ext cx="3770827" cy="2955162"/>
            <a:chOff x="0" y="0"/>
            <a:chExt cx="986611" cy="773197"/>
          </a:xfrm>
        </p:grpSpPr>
        <p:sp>
          <p:nvSpPr>
            <p:cNvPr id="3" name="Freeform 3"/>
            <p:cNvSpPr/>
            <p:nvPr/>
          </p:nvSpPr>
          <p:spPr>
            <a:xfrm>
              <a:off x="0" y="0"/>
              <a:ext cx="986611" cy="773197"/>
            </a:xfrm>
            <a:custGeom>
              <a:avLst/>
              <a:gdLst/>
              <a:ahLst/>
              <a:cxnLst/>
              <a:rect l="l" t="t" r="r" b="b"/>
              <a:pathLst>
                <a:path w="986611" h="773197">
                  <a:moveTo>
                    <a:pt x="104709" y="0"/>
                  </a:moveTo>
                  <a:lnTo>
                    <a:pt x="881902" y="0"/>
                  </a:lnTo>
                  <a:cubicBezTo>
                    <a:pt x="939731" y="0"/>
                    <a:pt x="986611" y="46880"/>
                    <a:pt x="986611" y="104709"/>
                  </a:cubicBezTo>
                  <a:lnTo>
                    <a:pt x="986611" y="668489"/>
                  </a:lnTo>
                  <a:cubicBezTo>
                    <a:pt x="986611" y="726318"/>
                    <a:pt x="939731" y="773197"/>
                    <a:pt x="881902" y="773197"/>
                  </a:cubicBezTo>
                  <a:lnTo>
                    <a:pt x="104709" y="773197"/>
                  </a:lnTo>
                  <a:cubicBezTo>
                    <a:pt x="46880" y="773197"/>
                    <a:pt x="0" y="726318"/>
                    <a:pt x="0" y="668489"/>
                  </a:cubicBezTo>
                  <a:lnTo>
                    <a:pt x="0" y="104709"/>
                  </a:lnTo>
                  <a:cubicBezTo>
                    <a:pt x="0" y="46880"/>
                    <a:pt x="46880" y="0"/>
                    <a:pt x="104709" y="0"/>
                  </a:cubicBezTo>
                  <a:close/>
                </a:path>
              </a:pathLst>
            </a:custGeom>
            <a:solidFill>
              <a:srgbClr val="000000">
                <a:alpha val="0"/>
              </a:srgbClr>
            </a:solidFill>
            <a:ln w="47625" cap="rnd">
              <a:solidFill>
                <a:srgbClr val="FFBD59">
                  <a:alpha val="24706"/>
                </a:srgbClr>
              </a:solidFill>
              <a:prstDash val="solid"/>
              <a:round/>
            </a:ln>
          </p:spPr>
        </p:sp>
        <p:sp>
          <p:nvSpPr>
            <p:cNvPr id="4" name="TextBox 4"/>
            <p:cNvSpPr txBox="1"/>
            <p:nvPr/>
          </p:nvSpPr>
          <p:spPr>
            <a:xfrm>
              <a:off x="0" y="-38100"/>
              <a:ext cx="986611" cy="81129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11805861" y="-875031"/>
            <a:ext cx="12080440" cy="12080440"/>
          </a:xfrm>
          <a:custGeom>
            <a:avLst/>
            <a:gdLst/>
            <a:ahLst/>
            <a:cxnLst/>
            <a:rect l="l" t="t" r="r" b="b"/>
            <a:pathLst>
              <a:path w="12080440" h="12080440">
                <a:moveTo>
                  <a:pt x="0" y="0"/>
                </a:moveTo>
                <a:lnTo>
                  <a:pt x="12080440" y="0"/>
                </a:lnTo>
                <a:lnTo>
                  <a:pt x="12080440" y="12080440"/>
                </a:lnTo>
                <a:lnTo>
                  <a:pt x="0" y="12080440"/>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a:ln w="47625" cap="rnd">
            <a:solidFill>
              <a:srgbClr val="0E0E0E">
                <a:alpha val="24706"/>
              </a:srgbClr>
            </a:solidFill>
            <a:prstDash val="solid"/>
            <a:round/>
          </a:ln>
        </p:spPr>
      </p:sp>
      <p:grpSp>
        <p:nvGrpSpPr>
          <p:cNvPr id="6" name="Group 6"/>
          <p:cNvGrpSpPr/>
          <p:nvPr/>
        </p:nvGrpSpPr>
        <p:grpSpPr>
          <a:xfrm>
            <a:off x="5647590" y="5850077"/>
            <a:ext cx="3613998" cy="2955162"/>
            <a:chOff x="0" y="0"/>
            <a:chExt cx="945577" cy="773197"/>
          </a:xfrm>
        </p:grpSpPr>
        <p:sp>
          <p:nvSpPr>
            <p:cNvPr id="7" name="Freeform 7"/>
            <p:cNvSpPr/>
            <p:nvPr/>
          </p:nvSpPr>
          <p:spPr>
            <a:xfrm>
              <a:off x="0" y="0"/>
              <a:ext cx="945577" cy="773197"/>
            </a:xfrm>
            <a:custGeom>
              <a:avLst/>
              <a:gdLst/>
              <a:ahLst/>
              <a:cxnLst/>
              <a:rect l="l" t="t" r="r" b="b"/>
              <a:pathLst>
                <a:path w="945577" h="773197">
                  <a:moveTo>
                    <a:pt x="109252" y="0"/>
                  </a:moveTo>
                  <a:lnTo>
                    <a:pt x="836325" y="0"/>
                  </a:lnTo>
                  <a:cubicBezTo>
                    <a:pt x="865300" y="0"/>
                    <a:pt x="893089" y="11510"/>
                    <a:pt x="913578" y="31999"/>
                  </a:cubicBezTo>
                  <a:cubicBezTo>
                    <a:pt x="934067" y="52488"/>
                    <a:pt x="945577" y="80277"/>
                    <a:pt x="945577" y="109252"/>
                  </a:cubicBezTo>
                  <a:lnTo>
                    <a:pt x="945577" y="663945"/>
                  </a:lnTo>
                  <a:cubicBezTo>
                    <a:pt x="945577" y="724283"/>
                    <a:pt x="896663" y="773197"/>
                    <a:pt x="836325" y="773197"/>
                  </a:cubicBezTo>
                  <a:lnTo>
                    <a:pt x="109252" y="773197"/>
                  </a:lnTo>
                  <a:cubicBezTo>
                    <a:pt x="80277" y="773197"/>
                    <a:pt x="52488" y="761687"/>
                    <a:pt x="31999" y="741198"/>
                  </a:cubicBezTo>
                  <a:cubicBezTo>
                    <a:pt x="11510" y="720709"/>
                    <a:pt x="0" y="692921"/>
                    <a:pt x="0" y="663945"/>
                  </a:cubicBezTo>
                  <a:lnTo>
                    <a:pt x="0" y="109252"/>
                  </a:lnTo>
                  <a:cubicBezTo>
                    <a:pt x="0" y="80277"/>
                    <a:pt x="11510" y="52488"/>
                    <a:pt x="31999" y="31999"/>
                  </a:cubicBezTo>
                  <a:cubicBezTo>
                    <a:pt x="52488" y="11510"/>
                    <a:pt x="80277" y="0"/>
                    <a:pt x="109252" y="0"/>
                  </a:cubicBezTo>
                  <a:close/>
                </a:path>
              </a:pathLst>
            </a:custGeom>
            <a:solidFill>
              <a:srgbClr val="000000">
                <a:alpha val="0"/>
              </a:srgbClr>
            </a:solidFill>
            <a:ln w="47625" cap="rnd">
              <a:solidFill>
                <a:srgbClr val="89FFDB">
                  <a:alpha val="24706"/>
                </a:srgbClr>
              </a:solidFill>
              <a:prstDash val="solid"/>
              <a:round/>
            </a:ln>
          </p:spPr>
        </p:sp>
        <p:sp>
          <p:nvSpPr>
            <p:cNvPr id="8" name="TextBox 8"/>
            <p:cNvSpPr txBox="1"/>
            <p:nvPr/>
          </p:nvSpPr>
          <p:spPr>
            <a:xfrm>
              <a:off x="0" y="-38100"/>
              <a:ext cx="945577" cy="811297"/>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866463" y="5850077"/>
            <a:ext cx="3510425" cy="2955162"/>
            <a:chOff x="0" y="0"/>
            <a:chExt cx="918478" cy="773197"/>
          </a:xfrm>
        </p:grpSpPr>
        <p:sp>
          <p:nvSpPr>
            <p:cNvPr id="10" name="Freeform 10"/>
            <p:cNvSpPr/>
            <p:nvPr/>
          </p:nvSpPr>
          <p:spPr>
            <a:xfrm>
              <a:off x="0" y="0"/>
              <a:ext cx="918478" cy="773197"/>
            </a:xfrm>
            <a:custGeom>
              <a:avLst/>
              <a:gdLst/>
              <a:ahLst/>
              <a:cxnLst/>
              <a:rect l="l" t="t" r="r" b="b"/>
              <a:pathLst>
                <a:path w="918478" h="773197">
                  <a:moveTo>
                    <a:pt x="112476" y="0"/>
                  </a:moveTo>
                  <a:lnTo>
                    <a:pt x="806003" y="0"/>
                  </a:lnTo>
                  <a:cubicBezTo>
                    <a:pt x="835833" y="0"/>
                    <a:pt x="864442" y="11850"/>
                    <a:pt x="885535" y="32943"/>
                  </a:cubicBezTo>
                  <a:cubicBezTo>
                    <a:pt x="906628" y="54037"/>
                    <a:pt x="918478" y="82645"/>
                    <a:pt x="918478" y="112476"/>
                  </a:cubicBezTo>
                  <a:lnTo>
                    <a:pt x="918478" y="660722"/>
                  </a:lnTo>
                  <a:cubicBezTo>
                    <a:pt x="918478" y="690552"/>
                    <a:pt x="906628" y="719161"/>
                    <a:pt x="885535" y="740254"/>
                  </a:cubicBezTo>
                  <a:cubicBezTo>
                    <a:pt x="864442" y="761347"/>
                    <a:pt x="835833" y="773197"/>
                    <a:pt x="806003" y="773197"/>
                  </a:cubicBezTo>
                  <a:lnTo>
                    <a:pt x="112476" y="773197"/>
                  </a:lnTo>
                  <a:cubicBezTo>
                    <a:pt x="82645" y="773197"/>
                    <a:pt x="54037" y="761347"/>
                    <a:pt x="32943" y="740254"/>
                  </a:cubicBezTo>
                  <a:cubicBezTo>
                    <a:pt x="11850" y="719161"/>
                    <a:pt x="0" y="690552"/>
                    <a:pt x="0" y="660722"/>
                  </a:cubicBezTo>
                  <a:lnTo>
                    <a:pt x="0" y="112476"/>
                  </a:lnTo>
                  <a:cubicBezTo>
                    <a:pt x="0" y="82645"/>
                    <a:pt x="11850" y="54037"/>
                    <a:pt x="32943" y="32943"/>
                  </a:cubicBezTo>
                  <a:cubicBezTo>
                    <a:pt x="54037" y="11850"/>
                    <a:pt x="82645" y="0"/>
                    <a:pt x="112476" y="0"/>
                  </a:cubicBezTo>
                  <a:close/>
                </a:path>
              </a:pathLst>
            </a:custGeom>
            <a:solidFill>
              <a:srgbClr val="000000">
                <a:alpha val="0"/>
              </a:srgbClr>
            </a:solidFill>
            <a:ln w="47625" cap="rnd">
              <a:solidFill>
                <a:srgbClr val="89FFDB">
                  <a:alpha val="24706"/>
                </a:srgbClr>
              </a:solidFill>
              <a:prstDash val="solid"/>
              <a:round/>
            </a:ln>
          </p:spPr>
        </p:sp>
        <p:sp>
          <p:nvSpPr>
            <p:cNvPr id="11" name="TextBox 11"/>
            <p:cNvSpPr txBox="1"/>
            <p:nvPr/>
          </p:nvSpPr>
          <p:spPr>
            <a:xfrm>
              <a:off x="0" y="-38100"/>
              <a:ext cx="918478" cy="81129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2" name="AutoShape 12"/>
          <p:cNvSpPr/>
          <p:nvPr/>
        </p:nvSpPr>
        <p:spPr>
          <a:xfrm>
            <a:off x="1028700" y="3622552"/>
            <a:ext cx="16153254" cy="0"/>
          </a:xfrm>
          <a:prstGeom prst="line">
            <a:avLst/>
          </a:prstGeom>
          <a:ln w="19050" cap="flat">
            <a:solidFill>
              <a:srgbClr val="FFFFFF">
                <a:alpha val="49804"/>
              </a:srgbClr>
            </a:solidFill>
            <a:prstDash val="solid"/>
            <a:headEnd type="none" w="sm" len="sm"/>
            <a:tailEnd type="none" w="sm" len="sm"/>
          </a:ln>
        </p:spPr>
      </p:sp>
      <p:grpSp>
        <p:nvGrpSpPr>
          <p:cNvPr id="13" name="Group 13"/>
          <p:cNvGrpSpPr/>
          <p:nvPr/>
        </p:nvGrpSpPr>
        <p:grpSpPr>
          <a:xfrm>
            <a:off x="9757165" y="5828022"/>
            <a:ext cx="3613998" cy="2955162"/>
            <a:chOff x="0" y="0"/>
            <a:chExt cx="945577" cy="773197"/>
          </a:xfrm>
        </p:grpSpPr>
        <p:sp>
          <p:nvSpPr>
            <p:cNvPr id="14" name="Freeform 14"/>
            <p:cNvSpPr/>
            <p:nvPr/>
          </p:nvSpPr>
          <p:spPr>
            <a:xfrm>
              <a:off x="0" y="0"/>
              <a:ext cx="945577" cy="773197"/>
            </a:xfrm>
            <a:custGeom>
              <a:avLst/>
              <a:gdLst/>
              <a:ahLst/>
              <a:cxnLst/>
              <a:rect l="l" t="t" r="r" b="b"/>
              <a:pathLst>
                <a:path w="945577" h="773197">
                  <a:moveTo>
                    <a:pt x="109252" y="0"/>
                  </a:moveTo>
                  <a:lnTo>
                    <a:pt x="836325" y="0"/>
                  </a:lnTo>
                  <a:cubicBezTo>
                    <a:pt x="865300" y="0"/>
                    <a:pt x="893089" y="11510"/>
                    <a:pt x="913578" y="31999"/>
                  </a:cubicBezTo>
                  <a:cubicBezTo>
                    <a:pt x="934067" y="52488"/>
                    <a:pt x="945577" y="80277"/>
                    <a:pt x="945577" y="109252"/>
                  </a:cubicBezTo>
                  <a:lnTo>
                    <a:pt x="945577" y="663945"/>
                  </a:lnTo>
                  <a:cubicBezTo>
                    <a:pt x="945577" y="724283"/>
                    <a:pt x="896663" y="773197"/>
                    <a:pt x="836325" y="773197"/>
                  </a:cubicBezTo>
                  <a:lnTo>
                    <a:pt x="109252" y="773197"/>
                  </a:lnTo>
                  <a:cubicBezTo>
                    <a:pt x="80277" y="773197"/>
                    <a:pt x="52488" y="761687"/>
                    <a:pt x="31999" y="741198"/>
                  </a:cubicBezTo>
                  <a:cubicBezTo>
                    <a:pt x="11510" y="720709"/>
                    <a:pt x="0" y="692921"/>
                    <a:pt x="0" y="663945"/>
                  </a:cubicBezTo>
                  <a:lnTo>
                    <a:pt x="0" y="109252"/>
                  </a:lnTo>
                  <a:cubicBezTo>
                    <a:pt x="0" y="80277"/>
                    <a:pt x="11510" y="52488"/>
                    <a:pt x="31999" y="31999"/>
                  </a:cubicBezTo>
                  <a:cubicBezTo>
                    <a:pt x="52488" y="11510"/>
                    <a:pt x="80277" y="0"/>
                    <a:pt x="109252" y="0"/>
                  </a:cubicBezTo>
                  <a:close/>
                </a:path>
              </a:pathLst>
            </a:custGeom>
            <a:solidFill>
              <a:srgbClr val="000000">
                <a:alpha val="0"/>
              </a:srgbClr>
            </a:solidFill>
            <a:ln w="47625" cap="rnd">
              <a:solidFill>
                <a:srgbClr val="89FFDB">
                  <a:alpha val="24706"/>
                </a:srgbClr>
              </a:solidFill>
              <a:prstDash val="solid"/>
              <a:round/>
            </a:ln>
          </p:spPr>
        </p:sp>
        <p:sp>
          <p:nvSpPr>
            <p:cNvPr id="15" name="TextBox 15"/>
            <p:cNvSpPr txBox="1"/>
            <p:nvPr/>
          </p:nvSpPr>
          <p:spPr>
            <a:xfrm>
              <a:off x="0" y="-38100"/>
              <a:ext cx="945577" cy="811297"/>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6001882" y="1269365"/>
            <a:ext cx="4984829" cy="1533525"/>
          </a:xfrm>
          <a:prstGeom prst="rect">
            <a:avLst/>
          </a:prstGeom>
        </p:spPr>
        <p:txBody>
          <a:bodyPr lIns="0" tIns="0" rIns="0" bIns="0" rtlCol="0" anchor="t">
            <a:spAutoFit/>
          </a:bodyPr>
          <a:lstStyle/>
          <a:p>
            <a:pPr algn="l">
              <a:lnSpc>
                <a:spcPts val="3000"/>
              </a:lnSpc>
            </a:pPr>
            <a:r>
              <a:rPr lang="en-US" sz="2000">
                <a:solidFill>
                  <a:srgbClr val="FFFFFF"/>
                </a:solidFill>
                <a:latin typeface="Poppins"/>
                <a:ea typeface="Poppins"/>
                <a:cs typeface="Poppins"/>
                <a:sym typeface="Poppins"/>
              </a:rPr>
              <a:t>A margem de preços que a  empresa pretende trabalhar no ano de 2024, baseando se na faixa de consumidor que a empresa deseja atender.</a:t>
            </a:r>
          </a:p>
        </p:txBody>
      </p:sp>
      <p:sp>
        <p:nvSpPr>
          <p:cNvPr id="17" name="TextBox 17"/>
          <p:cNvSpPr txBox="1"/>
          <p:nvPr/>
        </p:nvSpPr>
        <p:spPr>
          <a:xfrm>
            <a:off x="1028700" y="1028700"/>
            <a:ext cx="5968479" cy="1393190"/>
          </a:xfrm>
          <a:prstGeom prst="rect">
            <a:avLst/>
          </a:prstGeom>
        </p:spPr>
        <p:txBody>
          <a:bodyPr lIns="0" tIns="0" rIns="0" bIns="0" rtlCol="0" anchor="t">
            <a:spAutoFit/>
          </a:bodyPr>
          <a:lstStyle/>
          <a:p>
            <a:pPr algn="l">
              <a:lnSpc>
                <a:spcPts val="10120"/>
              </a:lnSpc>
            </a:pPr>
            <a:r>
              <a:rPr lang="en-US" sz="9200" b="1" spc="-230">
                <a:solidFill>
                  <a:srgbClr val="FFFFFF"/>
                </a:solidFill>
                <a:latin typeface="Poppins Ultra-Bold"/>
                <a:ea typeface="Poppins Ultra-Bold"/>
                <a:cs typeface="Poppins Ultra-Bold"/>
                <a:sym typeface="Poppins Ultra-Bold"/>
              </a:rPr>
              <a:t>Preços</a:t>
            </a:r>
            <a:r>
              <a:rPr lang="en-US" sz="9200" b="1" spc="-230">
                <a:solidFill>
                  <a:srgbClr val="89FFDB"/>
                </a:solidFill>
                <a:latin typeface="Poppins Ultra-Bold"/>
                <a:ea typeface="Poppins Ultra-Bold"/>
                <a:cs typeface="Poppins Ultra-Bold"/>
                <a:sym typeface="Poppins Ultra-Bold"/>
              </a:rPr>
              <a:t>.</a:t>
            </a:r>
          </a:p>
        </p:txBody>
      </p:sp>
      <p:sp>
        <p:nvSpPr>
          <p:cNvPr id="18" name="TextBox 18"/>
          <p:cNvSpPr txBox="1"/>
          <p:nvPr/>
        </p:nvSpPr>
        <p:spPr>
          <a:xfrm>
            <a:off x="1028700" y="7363230"/>
            <a:ext cx="4006002" cy="886534"/>
          </a:xfrm>
          <a:prstGeom prst="rect">
            <a:avLst/>
          </a:prstGeom>
        </p:spPr>
        <p:txBody>
          <a:bodyPr lIns="0" tIns="0" rIns="0" bIns="0" rtlCol="0" anchor="t">
            <a:spAutoFit/>
          </a:bodyPr>
          <a:lstStyle/>
          <a:p>
            <a:pPr algn="ctr">
              <a:lnSpc>
                <a:spcPts val="4681"/>
              </a:lnSpc>
            </a:pPr>
            <a:r>
              <a:rPr lang="en-US" sz="4255" b="1" spc="-106">
                <a:solidFill>
                  <a:srgbClr val="FFBD59"/>
                </a:solidFill>
                <a:latin typeface="Poppins Ultra-Bold"/>
                <a:ea typeface="Poppins Ultra-Bold"/>
                <a:cs typeface="Poppins Ultra-Bold"/>
                <a:sym typeface="Poppins Ultra-Bold"/>
              </a:rPr>
              <a:t>R$ 13,799.00 </a:t>
            </a:r>
          </a:p>
          <a:p>
            <a:pPr algn="ctr">
              <a:lnSpc>
                <a:spcPts val="2041"/>
              </a:lnSpc>
            </a:pPr>
            <a:endParaRPr lang="en-US" sz="4255" b="1" spc="-106">
              <a:solidFill>
                <a:srgbClr val="FFBD59"/>
              </a:solidFill>
              <a:latin typeface="Poppins Ultra-Bold"/>
              <a:ea typeface="Poppins Ultra-Bold"/>
              <a:cs typeface="Poppins Ultra-Bold"/>
              <a:sym typeface="Poppins Ultra-Bold"/>
            </a:endParaRPr>
          </a:p>
        </p:txBody>
      </p:sp>
      <p:sp>
        <p:nvSpPr>
          <p:cNvPr id="19" name="TextBox 19"/>
          <p:cNvSpPr txBox="1"/>
          <p:nvPr/>
        </p:nvSpPr>
        <p:spPr>
          <a:xfrm>
            <a:off x="1886991" y="4796253"/>
            <a:ext cx="2125949" cy="747396"/>
          </a:xfrm>
          <a:prstGeom prst="rect">
            <a:avLst/>
          </a:prstGeom>
        </p:spPr>
        <p:txBody>
          <a:bodyPr lIns="0" tIns="0" rIns="0" bIns="0" rtlCol="0" anchor="t">
            <a:spAutoFit/>
          </a:bodyPr>
          <a:lstStyle/>
          <a:p>
            <a:pPr algn="ctr">
              <a:lnSpc>
                <a:spcPts val="2860"/>
              </a:lnSpc>
            </a:pPr>
            <a:r>
              <a:rPr lang="en-US" sz="2600" b="1" spc="-65">
                <a:solidFill>
                  <a:srgbClr val="FFBD59">
                    <a:alpha val="49804"/>
                  </a:srgbClr>
                </a:solidFill>
                <a:latin typeface="Poppins Medium"/>
                <a:ea typeface="Poppins Medium"/>
                <a:cs typeface="Poppins Medium"/>
                <a:sym typeface="Poppins Medium"/>
              </a:rPr>
              <a:t>O Importado mais caro</a:t>
            </a:r>
          </a:p>
        </p:txBody>
      </p:sp>
      <p:sp>
        <p:nvSpPr>
          <p:cNvPr id="20" name="TextBox 20"/>
          <p:cNvSpPr txBox="1"/>
          <p:nvPr/>
        </p:nvSpPr>
        <p:spPr>
          <a:xfrm>
            <a:off x="6065460" y="4796253"/>
            <a:ext cx="2428836" cy="1109345"/>
          </a:xfrm>
          <a:prstGeom prst="rect">
            <a:avLst/>
          </a:prstGeom>
        </p:spPr>
        <p:txBody>
          <a:bodyPr lIns="0" tIns="0" rIns="0" bIns="0" rtlCol="0" anchor="t">
            <a:spAutoFit/>
          </a:bodyPr>
          <a:lstStyle/>
          <a:p>
            <a:pPr algn="ctr">
              <a:lnSpc>
                <a:spcPts val="2859"/>
              </a:lnSpc>
            </a:pPr>
            <a:r>
              <a:rPr lang="en-US" sz="2599" b="1" spc="-64">
                <a:solidFill>
                  <a:srgbClr val="89FFDB">
                    <a:alpha val="49804"/>
                  </a:srgbClr>
                </a:solidFill>
                <a:latin typeface="Poppins Medium"/>
                <a:ea typeface="Poppins Medium"/>
                <a:cs typeface="Poppins Medium"/>
                <a:sym typeface="Poppins Medium"/>
              </a:rPr>
              <a:t>O Nacional mais caro</a:t>
            </a:r>
          </a:p>
          <a:p>
            <a:pPr algn="ctr">
              <a:lnSpc>
                <a:spcPts val="2859"/>
              </a:lnSpc>
            </a:pPr>
            <a:endParaRPr lang="en-US" sz="2599" b="1" spc="-64">
              <a:solidFill>
                <a:srgbClr val="89FFDB">
                  <a:alpha val="49804"/>
                </a:srgbClr>
              </a:solidFill>
              <a:latin typeface="Poppins Medium"/>
              <a:ea typeface="Poppins Medium"/>
              <a:cs typeface="Poppins Medium"/>
              <a:sym typeface="Poppins Medium"/>
            </a:endParaRPr>
          </a:p>
        </p:txBody>
      </p:sp>
      <p:sp>
        <p:nvSpPr>
          <p:cNvPr id="21" name="TextBox 21"/>
          <p:cNvSpPr txBox="1"/>
          <p:nvPr/>
        </p:nvSpPr>
        <p:spPr>
          <a:xfrm>
            <a:off x="14570680" y="4796254"/>
            <a:ext cx="2249165" cy="747395"/>
          </a:xfrm>
          <a:prstGeom prst="rect">
            <a:avLst/>
          </a:prstGeom>
        </p:spPr>
        <p:txBody>
          <a:bodyPr lIns="0" tIns="0" rIns="0" bIns="0" rtlCol="0" anchor="t">
            <a:spAutoFit/>
          </a:bodyPr>
          <a:lstStyle/>
          <a:p>
            <a:pPr marL="0" lvl="0" indent="0" algn="ctr">
              <a:lnSpc>
                <a:spcPts val="2859"/>
              </a:lnSpc>
              <a:spcBef>
                <a:spcPct val="0"/>
              </a:spcBef>
            </a:pPr>
            <a:r>
              <a:rPr lang="en-US" sz="2599" b="1" spc="-64">
                <a:solidFill>
                  <a:srgbClr val="89FFDB">
                    <a:alpha val="49804"/>
                  </a:srgbClr>
                </a:solidFill>
                <a:latin typeface="Poppins Medium"/>
                <a:ea typeface="Poppins Medium"/>
                <a:cs typeface="Poppins Medium"/>
                <a:sym typeface="Poppins Medium"/>
              </a:rPr>
              <a:t>O Nacional mais barato</a:t>
            </a:r>
          </a:p>
        </p:txBody>
      </p:sp>
      <p:sp>
        <p:nvSpPr>
          <p:cNvPr id="22" name="TextBox 22"/>
          <p:cNvSpPr txBox="1"/>
          <p:nvPr/>
        </p:nvSpPr>
        <p:spPr>
          <a:xfrm>
            <a:off x="6195223" y="7363230"/>
            <a:ext cx="2700197" cy="634365"/>
          </a:xfrm>
          <a:prstGeom prst="rect">
            <a:avLst/>
          </a:prstGeom>
        </p:spPr>
        <p:txBody>
          <a:bodyPr lIns="0" tIns="0" rIns="0" bIns="0" rtlCol="0" anchor="t">
            <a:spAutoFit/>
          </a:bodyPr>
          <a:lstStyle/>
          <a:p>
            <a:pPr algn="ctr">
              <a:lnSpc>
                <a:spcPts val="4620"/>
              </a:lnSpc>
            </a:pPr>
            <a:r>
              <a:rPr lang="en-US" sz="4200" b="1" spc="-105">
                <a:solidFill>
                  <a:srgbClr val="89FFDB"/>
                </a:solidFill>
                <a:latin typeface="Poppins Ultra-Bold"/>
                <a:ea typeface="Poppins Ultra-Bold"/>
                <a:cs typeface="Poppins Ultra-Bold"/>
                <a:sym typeface="Poppins Ultra-Bold"/>
              </a:rPr>
              <a:t>R$ 799.99 </a:t>
            </a:r>
          </a:p>
        </p:txBody>
      </p:sp>
      <p:sp>
        <p:nvSpPr>
          <p:cNvPr id="23" name="TextBox 23"/>
          <p:cNvSpPr txBox="1"/>
          <p:nvPr/>
        </p:nvSpPr>
        <p:spPr>
          <a:xfrm>
            <a:off x="1146288" y="6361231"/>
            <a:ext cx="3770827" cy="466977"/>
          </a:xfrm>
          <a:prstGeom prst="rect">
            <a:avLst/>
          </a:prstGeom>
        </p:spPr>
        <p:txBody>
          <a:bodyPr lIns="0" tIns="0" rIns="0" bIns="0" rtlCol="0" anchor="t">
            <a:spAutoFit/>
          </a:bodyPr>
          <a:lstStyle/>
          <a:p>
            <a:pPr algn="ctr">
              <a:lnSpc>
                <a:spcPts val="3321"/>
              </a:lnSpc>
            </a:pPr>
            <a:r>
              <a:rPr lang="en-US" sz="3019" b="1" spc="-75">
                <a:solidFill>
                  <a:srgbClr val="FFBD59"/>
                </a:solidFill>
                <a:latin typeface="Poppins Medium"/>
                <a:ea typeface="Poppins Medium"/>
                <a:cs typeface="Poppins Medium"/>
                <a:sym typeface="Poppins Medium"/>
              </a:rPr>
              <a:t>Galaxy Zfold 6</a:t>
            </a:r>
          </a:p>
        </p:txBody>
      </p:sp>
      <p:sp>
        <p:nvSpPr>
          <p:cNvPr id="24" name="TextBox 24"/>
          <p:cNvSpPr txBox="1"/>
          <p:nvPr/>
        </p:nvSpPr>
        <p:spPr>
          <a:xfrm>
            <a:off x="2214842" y="4281521"/>
            <a:ext cx="1521968" cy="466977"/>
          </a:xfrm>
          <a:prstGeom prst="rect">
            <a:avLst/>
          </a:prstGeom>
        </p:spPr>
        <p:txBody>
          <a:bodyPr lIns="0" tIns="0" rIns="0" bIns="0" rtlCol="0" anchor="t">
            <a:spAutoFit/>
          </a:bodyPr>
          <a:lstStyle/>
          <a:p>
            <a:pPr algn="ctr">
              <a:lnSpc>
                <a:spcPts val="3321"/>
              </a:lnSpc>
            </a:pPr>
            <a:r>
              <a:rPr lang="en-US" sz="3019" b="1" spc="-75">
                <a:solidFill>
                  <a:srgbClr val="FFFFFF"/>
                </a:solidFill>
                <a:latin typeface="Poppins Medium"/>
                <a:ea typeface="Poppins Medium"/>
                <a:cs typeface="Poppins Medium"/>
                <a:sym typeface="Poppins Medium"/>
              </a:rPr>
              <a:t>1</a:t>
            </a:r>
          </a:p>
        </p:txBody>
      </p:sp>
      <p:sp>
        <p:nvSpPr>
          <p:cNvPr id="25" name="TextBox 25"/>
          <p:cNvSpPr txBox="1"/>
          <p:nvPr/>
        </p:nvSpPr>
        <p:spPr>
          <a:xfrm>
            <a:off x="5856664" y="6179632"/>
            <a:ext cx="3078540" cy="1237234"/>
          </a:xfrm>
          <a:prstGeom prst="rect">
            <a:avLst/>
          </a:prstGeom>
        </p:spPr>
        <p:txBody>
          <a:bodyPr lIns="0" tIns="0" rIns="0" bIns="0" rtlCol="0" anchor="t">
            <a:spAutoFit/>
          </a:bodyPr>
          <a:lstStyle/>
          <a:p>
            <a:pPr algn="ctr">
              <a:lnSpc>
                <a:spcPts val="3211"/>
              </a:lnSpc>
            </a:pPr>
            <a:r>
              <a:rPr lang="en-US" sz="2919" b="1" spc="-72">
                <a:solidFill>
                  <a:srgbClr val="89FFDB"/>
                </a:solidFill>
                <a:latin typeface="Poppins Medium"/>
                <a:ea typeface="Poppins Medium"/>
                <a:cs typeface="Poppins Medium"/>
                <a:sym typeface="Poppins Medium"/>
              </a:rPr>
              <a:t>Smartphone Multi G Pro</a:t>
            </a:r>
          </a:p>
          <a:p>
            <a:pPr algn="ctr">
              <a:lnSpc>
                <a:spcPts val="3211"/>
              </a:lnSpc>
            </a:pPr>
            <a:endParaRPr lang="en-US" sz="2919" b="1" spc="-72">
              <a:solidFill>
                <a:srgbClr val="89FFDB"/>
              </a:solidFill>
              <a:latin typeface="Poppins Medium"/>
              <a:ea typeface="Poppins Medium"/>
              <a:cs typeface="Poppins Medium"/>
              <a:sym typeface="Poppins Medium"/>
            </a:endParaRPr>
          </a:p>
        </p:txBody>
      </p:sp>
      <p:sp>
        <p:nvSpPr>
          <p:cNvPr id="26" name="TextBox 26"/>
          <p:cNvSpPr txBox="1"/>
          <p:nvPr/>
        </p:nvSpPr>
        <p:spPr>
          <a:xfrm>
            <a:off x="6195223" y="4281521"/>
            <a:ext cx="2360333" cy="466977"/>
          </a:xfrm>
          <a:prstGeom prst="rect">
            <a:avLst/>
          </a:prstGeom>
        </p:spPr>
        <p:txBody>
          <a:bodyPr lIns="0" tIns="0" rIns="0" bIns="0" rtlCol="0" anchor="t">
            <a:spAutoFit/>
          </a:bodyPr>
          <a:lstStyle/>
          <a:p>
            <a:pPr algn="ctr">
              <a:lnSpc>
                <a:spcPts val="3321"/>
              </a:lnSpc>
            </a:pPr>
            <a:r>
              <a:rPr lang="en-US" sz="3019" b="1" spc="-75">
                <a:solidFill>
                  <a:srgbClr val="FFFFFF"/>
                </a:solidFill>
                <a:latin typeface="Poppins Medium"/>
                <a:ea typeface="Poppins Medium"/>
                <a:cs typeface="Poppins Medium"/>
                <a:sym typeface="Poppins Medium"/>
              </a:rPr>
              <a:t>2</a:t>
            </a:r>
          </a:p>
        </p:txBody>
      </p:sp>
      <p:sp>
        <p:nvSpPr>
          <p:cNvPr id="27" name="TextBox 27"/>
          <p:cNvSpPr txBox="1"/>
          <p:nvPr/>
        </p:nvSpPr>
        <p:spPr>
          <a:xfrm>
            <a:off x="14015069" y="6191349"/>
            <a:ext cx="3213212" cy="777492"/>
          </a:xfrm>
          <a:prstGeom prst="rect">
            <a:avLst/>
          </a:prstGeom>
        </p:spPr>
        <p:txBody>
          <a:bodyPr lIns="0" tIns="0" rIns="0" bIns="0" rtlCol="0" anchor="t">
            <a:spAutoFit/>
          </a:bodyPr>
          <a:lstStyle/>
          <a:p>
            <a:pPr marL="0" lvl="0" indent="0" algn="ctr">
              <a:lnSpc>
                <a:spcPts val="2991"/>
              </a:lnSpc>
              <a:spcBef>
                <a:spcPct val="0"/>
              </a:spcBef>
            </a:pPr>
            <a:r>
              <a:rPr lang="en-US" sz="2719" b="1" spc="-67">
                <a:solidFill>
                  <a:srgbClr val="89FFDB"/>
                </a:solidFill>
                <a:latin typeface="Poppins Medium"/>
                <a:ea typeface="Poppins Medium"/>
                <a:cs typeface="Poppins Medium"/>
                <a:sym typeface="Poppins Medium"/>
              </a:rPr>
              <a:t>Smartphone Multilaser E2 32BG</a:t>
            </a:r>
          </a:p>
        </p:txBody>
      </p:sp>
      <p:sp>
        <p:nvSpPr>
          <p:cNvPr id="28" name="TextBox 28"/>
          <p:cNvSpPr txBox="1"/>
          <p:nvPr/>
        </p:nvSpPr>
        <p:spPr>
          <a:xfrm>
            <a:off x="14058540" y="4281521"/>
            <a:ext cx="3038269" cy="462045"/>
          </a:xfrm>
          <a:prstGeom prst="rect">
            <a:avLst/>
          </a:prstGeom>
        </p:spPr>
        <p:txBody>
          <a:bodyPr lIns="0" tIns="0" rIns="0" bIns="0" rtlCol="0" anchor="t">
            <a:spAutoFit/>
          </a:bodyPr>
          <a:lstStyle/>
          <a:p>
            <a:pPr marL="0" lvl="0" indent="0" algn="ctr">
              <a:lnSpc>
                <a:spcPts val="3321"/>
              </a:lnSpc>
              <a:spcBef>
                <a:spcPct val="0"/>
              </a:spcBef>
            </a:pPr>
            <a:r>
              <a:rPr lang="en-US" sz="3019" b="1" spc="-75">
                <a:solidFill>
                  <a:srgbClr val="FFFFFF"/>
                </a:solidFill>
                <a:latin typeface="Poppins Medium"/>
                <a:ea typeface="Poppins Medium"/>
                <a:cs typeface="Poppins Medium"/>
                <a:sym typeface="Poppins Medium"/>
              </a:rPr>
              <a:t>4</a:t>
            </a:r>
          </a:p>
        </p:txBody>
      </p:sp>
      <p:sp>
        <p:nvSpPr>
          <p:cNvPr id="29" name="TextBox 29"/>
          <p:cNvSpPr txBox="1"/>
          <p:nvPr/>
        </p:nvSpPr>
        <p:spPr>
          <a:xfrm>
            <a:off x="10175035" y="4796253"/>
            <a:ext cx="2621640" cy="747395"/>
          </a:xfrm>
          <a:prstGeom prst="rect">
            <a:avLst/>
          </a:prstGeom>
        </p:spPr>
        <p:txBody>
          <a:bodyPr lIns="0" tIns="0" rIns="0" bIns="0" rtlCol="0" anchor="t">
            <a:spAutoFit/>
          </a:bodyPr>
          <a:lstStyle/>
          <a:p>
            <a:pPr marL="0" lvl="0" indent="0" algn="ctr">
              <a:lnSpc>
                <a:spcPts val="2859"/>
              </a:lnSpc>
              <a:spcBef>
                <a:spcPct val="0"/>
              </a:spcBef>
            </a:pPr>
            <a:r>
              <a:rPr lang="en-US" sz="2599" b="1" u="none" strike="noStrike" spc="-64">
                <a:solidFill>
                  <a:srgbClr val="FFBD59">
                    <a:alpha val="49804"/>
                  </a:srgbClr>
                </a:solidFill>
                <a:latin typeface="Poppins Medium"/>
                <a:ea typeface="Poppins Medium"/>
                <a:cs typeface="Poppins Medium"/>
                <a:sym typeface="Poppins Medium"/>
              </a:rPr>
              <a:t>O Importado mais barato</a:t>
            </a:r>
          </a:p>
        </p:txBody>
      </p:sp>
      <p:sp>
        <p:nvSpPr>
          <p:cNvPr id="30" name="TextBox 30"/>
          <p:cNvSpPr txBox="1"/>
          <p:nvPr/>
        </p:nvSpPr>
        <p:spPr>
          <a:xfrm>
            <a:off x="10080738" y="7305603"/>
            <a:ext cx="2921019" cy="644502"/>
          </a:xfrm>
          <a:prstGeom prst="rect">
            <a:avLst/>
          </a:prstGeom>
        </p:spPr>
        <p:txBody>
          <a:bodyPr lIns="0" tIns="0" rIns="0" bIns="0" rtlCol="0" anchor="t">
            <a:spAutoFit/>
          </a:bodyPr>
          <a:lstStyle/>
          <a:p>
            <a:pPr algn="ctr">
              <a:lnSpc>
                <a:spcPts val="4672"/>
              </a:lnSpc>
            </a:pPr>
            <a:r>
              <a:rPr lang="en-US" sz="4248" b="1" spc="-106">
                <a:solidFill>
                  <a:srgbClr val="FFBD59"/>
                </a:solidFill>
                <a:latin typeface="Poppins Ultra-Bold"/>
                <a:ea typeface="Poppins Ultra-Bold"/>
                <a:cs typeface="Poppins Ultra-Bold"/>
                <a:sym typeface="Poppins Ultra-Bold"/>
              </a:rPr>
              <a:t>R$ 849.00 </a:t>
            </a:r>
          </a:p>
        </p:txBody>
      </p:sp>
      <p:sp>
        <p:nvSpPr>
          <p:cNvPr id="31" name="TextBox 31"/>
          <p:cNvSpPr txBox="1"/>
          <p:nvPr/>
        </p:nvSpPr>
        <p:spPr>
          <a:xfrm>
            <a:off x="9757165" y="6331272"/>
            <a:ext cx="3613998" cy="466977"/>
          </a:xfrm>
          <a:prstGeom prst="rect">
            <a:avLst/>
          </a:prstGeom>
        </p:spPr>
        <p:txBody>
          <a:bodyPr lIns="0" tIns="0" rIns="0" bIns="0" rtlCol="0" anchor="t">
            <a:spAutoFit/>
          </a:bodyPr>
          <a:lstStyle/>
          <a:p>
            <a:pPr algn="ctr">
              <a:lnSpc>
                <a:spcPts val="3321"/>
              </a:lnSpc>
            </a:pPr>
            <a:r>
              <a:rPr lang="en-US" sz="3019" b="1" spc="-75">
                <a:solidFill>
                  <a:srgbClr val="FFBD59"/>
                </a:solidFill>
                <a:latin typeface="Poppins Medium"/>
                <a:ea typeface="Poppins Medium"/>
                <a:cs typeface="Poppins Medium"/>
                <a:sym typeface="Poppins Medium"/>
              </a:rPr>
              <a:t>Galaxy A05</a:t>
            </a:r>
          </a:p>
        </p:txBody>
      </p:sp>
      <p:sp>
        <p:nvSpPr>
          <p:cNvPr id="32" name="TextBox 32"/>
          <p:cNvSpPr txBox="1"/>
          <p:nvPr/>
        </p:nvSpPr>
        <p:spPr>
          <a:xfrm>
            <a:off x="10304797" y="4281521"/>
            <a:ext cx="2360333" cy="466977"/>
          </a:xfrm>
          <a:prstGeom prst="rect">
            <a:avLst/>
          </a:prstGeom>
        </p:spPr>
        <p:txBody>
          <a:bodyPr lIns="0" tIns="0" rIns="0" bIns="0" rtlCol="0" anchor="t">
            <a:spAutoFit/>
          </a:bodyPr>
          <a:lstStyle/>
          <a:p>
            <a:pPr algn="ctr">
              <a:lnSpc>
                <a:spcPts val="3321"/>
              </a:lnSpc>
            </a:pPr>
            <a:r>
              <a:rPr lang="en-US" sz="3019" b="1" spc="-75">
                <a:solidFill>
                  <a:srgbClr val="FFFFFF"/>
                </a:solidFill>
                <a:latin typeface="Poppins Medium"/>
                <a:ea typeface="Poppins Medium"/>
                <a:cs typeface="Poppins Medium"/>
                <a:sym typeface="Poppins Medium"/>
              </a:rPr>
              <a:t>3</a:t>
            </a:r>
          </a:p>
        </p:txBody>
      </p:sp>
      <p:sp>
        <p:nvSpPr>
          <p:cNvPr id="33" name="TextBox 33"/>
          <p:cNvSpPr txBox="1"/>
          <p:nvPr/>
        </p:nvSpPr>
        <p:spPr>
          <a:xfrm>
            <a:off x="14314138" y="7327658"/>
            <a:ext cx="2700197" cy="634365"/>
          </a:xfrm>
          <a:prstGeom prst="rect">
            <a:avLst/>
          </a:prstGeom>
        </p:spPr>
        <p:txBody>
          <a:bodyPr lIns="0" tIns="0" rIns="0" bIns="0" rtlCol="0" anchor="t">
            <a:spAutoFit/>
          </a:bodyPr>
          <a:lstStyle/>
          <a:p>
            <a:pPr algn="ctr">
              <a:lnSpc>
                <a:spcPts val="4620"/>
              </a:lnSpc>
            </a:pPr>
            <a:r>
              <a:rPr lang="en-US" sz="4200" b="1" spc="-105">
                <a:solidFill>
                  <a:srgbClr val="89FFDB"/>
                </a:solidFill>
                <a:latin typeface="Poppins Ultra-Bold"/>
                <a:ea typeface="Poppins Ultra-Bold"/>
                <a:cs typeface="Poppins Ultra-Bold"/>
                <a:sym typeface="Poppins Ultra-Bold"/>
              </a:rPr>
              <a:t>R$ 147.99 </a:t>
            </a:r>
          </a:p>
        </p:txBody>
      </p:sp>
      <p:sp>
        <p:nvSpPr>
          <p:cNvPr id="34" name="TextBox 34"/>
          <p:cNvSpPr txBox="1"/>
          <p:nvPr/>
        </p:nvSpPr>
        <p:spPr>
          <a:xfrm>
            <a:off x="8015238" y="9271964"/>
            <a:ext cx="9361650" cy="637629"/>
          </a:xfrm>
          <a:prstGeom prst="rect">
            <a:avLst/>
          </a:prstGeom>
        </p:spPr>
        <p:txBody>
          <a:bodyPr lIns="0" tIns="0" rIns="0" bIns="0" rtlCol="0" anchor="t">
            <a:spAutoFit/>
          </a:bodyPr>
          <a:lstStyle/>
          <a:p>
            <a:pPr algn="r">
              <a:lnSpc>
                <a:spcPts val="1250"/>
              </a:lnSpc>
            </a:pPr>
            <a:r>
              <a:rPr lang="en-US" sz="833">
                <a:solidFill>
                  <a:srgbClr val="FFFFFF"/>
                </a:solidFill>
                <a:latin typeface="Poppins"/>
                <a:ea typeface="Poppins"/>
                <a:cs typeface="Poppins"/>
                <a:sym typeface="Poppins"/>
              </a:rPr>
              <a:t>Fonte: https://www.samsung.com/br/smartphones/galaxy-z-fold6/</a:t>
            </a:r>
          </a:p>
          <a:p>
            <a:pPr algn="r">
              <a:lnSpc>
                <a:spcPts val="1250"/>
              </a:lnSpc>
            </a:pPr>
            <a:r>
              <a:rPr lang="en-US" sz="833">
                <a:solidFill>
                  <a:srgbClr val="FFFFFF"/>
                </a:solidFill>
                <a:latin typeface="Poppins"/>
                <a:ea typeface="Poppins"/>
                <a:cs typeface="Poppins"/>
                <a:sym typeface="Poppins"/>
              </a:rPr>
              <a:t>Fonte: https://www.multilaser.com.br/smartphone-multi-g-pro-3-4g-tela-6-5-128gb-4gb-ram-p9193/p</a:t>
            </a:r>
          </a:p>
          <a:p>
            <a:pPr algn="r">
              <a:lnSpc>
                <a:spcPts val="1250"/>
              </a:lnSpc>
            </a:pPr>
            <a:r>
              <a:rPr lang="en-US" sz="833">
                <a:solidFill>
                  <a:srgbClr val="FFFFFF"/>
                </a:solidFill>
                <a:latin typeface="Poppins"/>
                <a:ea typeface="Poppins"/>
                <a:cs typeface="Poppins"/>
                <a:sym typeface="Poppins"/>
              </a:rPr>
              <a:t>Fonte: https://www.multilaser.com.br/smartphone-e-2-preto-32gb-3g-wi-fi-tela-50-dual-chip-android-11-go-edition-quad-core-multilaser-p9148out/p</a:t>
            </a:r>
          </a:p>
          <a:p>
            <a:pPr marL="0" lvl="0" indent="0" algn="r">
              <a:lnSpc>
                <a:spcPts val="1250"/>
              </a:lnSpc>
              <a:spcBef>
                <a:spcPct val="0"/>
              </a:spcBef>
            </a:pPr>
            <a:r>
              <a:rPr lang="en-US" sz="833">
                <a:solidFill>
                  <a:srgbClr val="FFFFFF"/>
                </a:solidFill>
                <a:latin typeface="Poppins"/>
                <a:ea typeface="Poppins"/>
                <a:cs typeface="Poppins"/>
                <a:sym typeface="Poppins"/>
              </a:rPr>
              <a:t>Fonte: https://www.samsung.com/br/smartphones/galaxy-a/galaxy-a05-silver-128gb-sm-a055mzsgzto/?acessivel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grpSp>
        <p:nvGrpSpPr>
          <p:cNvPr id="2" name="Group 2"/>
          <p:cNvGrpSpPr/>
          <p:nvPr/>
        </p:nvGrpSpPr>
        <p:grpSpPr>
          <a:xfrm>
            <a:off x="7738915" y="678746"/>
            <a:ext cx="3421045" cy="2878368"/>
            <a:chOff x="0" y="0"/>
            <a:chExt cx="1301198" cy="1094790"/>
          </a:xfrm>
        </p:grpSpPr>
        <p:sp>
          <p:nvSpPr>
            <p:cNvPr id="3" name="Freeform 3"/>
            <p:cNvSpPr/>
            <p:nvPr/>
          </p:nvSpPr>
          <p:spPr>
            <a:xfrm>
              <a:off x="0" y="0"/>
              <a:ext cx="1301198" cy="1094790"/>
            </a:xfrm>
            <a:custGeom>
              <a:avLst/>
              <a:gdLst/>
              <a:ahLst/>
              <a:cxnLst/>
              <a:rect l="l" t="t" r="r" b="b"/>
              <a:pathLst>
                <a:path w="1301198" h="1094790">
                  <a:moveTo>
                    <a:pt x="115414" y="0"/>
                  </a:moveTo>
                  <a:lnTo>
                    <a:pt x="1185784" y="0"/>
                  </a:lnTo>
                  <a:cubicBezTo>
                    <a:pt x="1216394" y="0"/>
                    <a:pt x="1245750" y="12160"/>
                    <a:pt x="1267394" y="33804"/>
                  </a:cubicBezTo>
                  <a:cubicBezTo>
                    <a:pt x="1289039" y="55448"/>
                    <a:pt x="1301198" y="84805"/>
                    <a:pt x="1301198" y="115414"/>
                  </a:cubicBezTo>
                  <a:lnTo>
                    <a:pt x="1301198" y="979376"/>
                  </a:lnTo>
                  <a:cubicBezTo>
                    <a:pt x="1301198" y="1043118"/>
                    <a:pt x="1249526" y="1094790"/>
                    <a:pt x="1185784" y="1094790"/>
                  </a:cubicBezTo>
                  <a:lnTo>
                    <a:pt x="115414" y="1094790"/>
                  </a:lnTo>
                  <a:cubicBezTo>
                    <a:pt x="51673" y="1094790"/>
                    <a:pt x="0" y="1043118"/>
                    <a:pt x="0" y="979376"/>
                  </a:cubicBezTo>
                  <a:lnTo>
                    <a:pt x="0" y="115414"/>
                  </a:lnTo>
                  <a:cubicBezTo>
                    <a:pt x="0" y="51673"/>
                    <a:pt x="51673" y="0"/>
                    <a:pt x="115414" y="0"/>
                  </a:cubicBezTo>
                  <a:close/>
                </a:path>
              </a:pathLst>
            </a:custGeom>
            <a:solidFill>
              <a:srgbClr val="B6FF89">
                <a:alpha val="6667"/>
              </a:srgbClr>
            </a:solidFill>
          </p:spPr>
        </p:sp>
        <p:sp>
          <p:nvSpPr>
            <p:cNvPr id="4" name="TextBox 4"/>
            <p:cNvSpPr txBox="1"/>
            <p:nvPr/>
          </p:nvSpPr>
          <p:spPr>
            <a:xfrm>
              <a:off x="0" y="-38100"/>
              <a:ext cx="1301198" cy="113289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60374" y="678746"/>
            <a:ext cx="3421045" cy="2878368"/>
            <a:chOff x="0" y="0"/>
            <a:chExt cx="1301198" cy="1094790"/>
          </a:xfrm>
        </p:grpSpPr>
        <p:sp>
          <p:nvSpPr>
            <p:cNvPr id="6" name="Freeform 6"/>
            <p:cNvSpPr/>
            <p:nvPr/>
          </p:nvSpPr>
          <p:spPr>
            <a:xfrm>
              <a:off x="0" y="0"/>
              <a:ext cx="1301198" cy="1094790"/>
            </a:xfrm>
            <a:custGeom>
              <a:avLst/>
              <a:gdLst/>
              <a:ahLst/>
              <a:cxnLst/>
              <a:rect l="l" t="t" r="r" b="b"/>
              <a:pathLst>
                <a:path w="1301198" h="1094790">
                  <a:moveTo>
                    <a:pt x="115414" y="0"/>
                  </a:moveTo>
                  <a:lnTo>
                    <a:pt x="1185784" y="0"/>
                  </a:lnTo>
                  <a:cubicBezTo>
                    <a:pt x="1216394" y="0"/>
                    <a:pt x="1245750" y="12160"/>
                    <a:pt x="1267394" y="33804"/>
                  </a:cubicBezTo>
                  <a:cubicBezTo>
                    <a:pt x="1289039" y="55448"/>
                    <a:pt x="1301198" y="84805"/>
                    <a:pt x="1301198" y="115414"/>
                  </a:cubicBezTo>
                  <a:lnTo>
                    <a:pt x="1301198" y="979376"/>
                  </a:lnTo>
                  <a:cubicBezTo>
                    <a:pt x="1301198" y="1043118"/>
                    <a:pt x="1249526" y="1094790"/>
                    <a:pt x="1185784" y="1094790"/>
                  </a:cubicBezTo>
                  <a:lnTo>
                    <a:pt x="115414" y="1094790"/>
                  </a:lnTo>
                  <a:cubicBezTo>
                    <a:pt x="51673" y="1094790"/>
                    <a:pt x="0" y="1043118"/>
                    <a:pt x="0" y="979376"/>
                  </a:cubicBezTo>
                  <a:lnTo>
                    <a:pt x="0" y="115414"/>
                  </a:lnTo>
                  <a:cubicBezTo>
                    <a:pt x="0" y="51673"/>
                    <a:pt x="51673" y="0"/>
                    <a:pt x="115414" y="0"/>
                  </a:cubicBezTo>
                  <a:close/>
                </a:path>
              </a:pathLst>
            </a:custGeom>
            <a:solidFill>
              <a:srgbClr val="FFBD59">
                <a:alpha val="24706"/>
              </a:srgbClr>
            </a:solidFill>
            <a:ln w="47625" cap="rnd">
              <a:solidFill>
                <a:srgbClr val="1E2534">
                  <a:alpha val="24706"/>
                </a:srgbClr>
              </a:solidFill>
              <a:prstDash val="solid"/>
              <a:round/>
            </a:ln>
          </p:spPr>
        </p:sp>
        <p:sp>
          <p:nvSpPr>
            <p:cNvPr id="7" name="TextBox 7"/>
            <p:cNvSpPr txBox="1"/>
            <p:nvPr/>
          </p:nvSpPr>
          <p:spPr>
            <a:xfrm>
              <a:off x="0" y="-38100"/>
              <a:ext cx="1301198" cy="113289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7615622" y="6733325"/>
            <a:ext cx="3421045" cy="2878368"/>
            <a:chOff x="0" y="0"/>
            <a:chExt cx="1301198" cy="1094790"/>
          </a:xfrm>
        </p:grpSpPr>
        <p:sp>
          <p:nvSpPr>
            <p:cNvPr id="9" name="Freeform 9"/>
            <p:cNvSpPr/>
            <p:nvPr/>
          </p:nvSpPr>
          <p:spPr>
            <a:xfrm>
              <a:off x="0" y="0"/>
              <a:ext cx="1301198" cy="1094790"/>
            </a:xfrm>
            <a:custGeom>
              <a:avLst/>
              <a:gdLst/>
              <a:ahLst/>
              <a:cxnLst/>
              <a:rect l="l" t="t" r="r" b="b"/>
              <a:pathLst>
                <a:path w="1301198" h="1094790">
                  <a:moveTo>
                    <a:pt x="115414" y="0"/>
                  </a:moveTo>
                  <a:lnTo>
                    <a:pt x="1185784" y="0"/>
                  </a:lnTo>
                  <a:cubicBezTo>
                    <a:pt x="1216394" y="0"/>
                    <a:pt x="1245750" y="12160"/>
                    <a:pt x="1267394" y="33804"/>
                  </a:cubicBezTo>
                  <a:cubicBezTo>
                    <a:pt x="1289039" y="55448"/>
                    <a:pt x="1301198" y="84805"/>
                    <a:pt x="1301198" y="115414"/>
                  </a:cubicBezTo>
                  <a:lnTo>
                    <a:pt x="1301198" y="979376"/>
                  </a:lnTo>
                  <a:cubicBezTo>
                    <a:pt x="1301198" y="1043118"/>
                    <a:pt x="1249526" y="1094790"/>
                    <a:pt x="1185784" y="1094790"/>
                  </a:cubicBezTo>
                  <a:lnTo>
                    <a:pt x="115414" y="1094790"/>
                  </a:lnTo>
                  <a:cubicBezTo>
                    <a:pt x="51673" y="1094790"/>
                    <a:pt x="0" y="1043118"/>
                    <a:pt x="0" y="979376"/>
                  </a:cubicBezTo>
                  <a:lnTo>
                    <a:pt x="0" y="115414"/>
                  </a:lnTo>
                  <a:cubicBezTo>
                    <a:pt x="0" y="51673"/>
                    <a:pt x="51673" y="0"/>
                    <a:pt x="115414" y="0"/>
                  </a:cubicBezTo>
                  <a:close/>
                </a:path>
              </a:pathLst>
            </a:custGeom>
            <a:solidFill>
              <a:srgbClr val="FF5468">
                <a:alpha val="6667"/>
              </a:srgbClr>
            </a:solidFill>
          </p:spPr>
        </p:sp>
        <p:sp>
          <p:nvSpPr>
            <p:cNvPr id="10" name="TextBox 10"/>
            <p:cNvSpPr txBox="1"/>
            <p:nvPr/>
          </p:nvSpPr>
          <p:spPr>
            <a:xfrm>
              <a:off x="0" y="-38100"/>
              <a:ext cx="1301198" cy="113289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036668" y="3762158"/>
            <a:ext cx="3421045" cy="2878368"/>
            <a:chOff x="0" y="0"/>
            <a:chExt cx="1301198" cy="1094790"/>
          </a:xfrm>
        </p:grpSpPr>
        <p:sp>
          <p:nvSpPr>
            <p:cNvPr id="12" name="Freeform 12"/>
            <p:cNvSpPr/>
            <p:nvPr/>
          </p:nvSpPr>
          <p:spPr>
            <a:xfrm>
              <a:off x="0" y="0"/>
              <a:ext cx="1301198" cy="1094790"/>
            </a:xfrm>
            <a:custGeom>
              <a:avLst/>
              <a:gdLst/>
              <a:ahLst/>
              <a:cxnLst/>
              <a:rect l="l" t="t" r="r" b="b"/>
              <a:pathLst>
                <a:path w="1301198" h="1094790">
                  <a:moveTo>
                    <a:pt x="115414" y="0"/>
                  </a:moveTo>
                  <a:lnTo>
                    <a:pt x="1185784" y="0"/>
                  </a:lnTo>
                  <a:cubicBezTo>
                    <a:pt x="1216394" y="0"/>
                    <a:pt x="1245750" y="12160"/>
                    <a:pt x="1267394" y="33804"/>
                  </a:cubicBezTo>
                  <a:cubicBezTo>
                    <a:pt x="1289039" y="55448"/>
                    <a:pt x="1301198" y="84805"/>
                    <a:pt x="1301198" y="115414"/>
                  </a:cubicBezTo>
                  <a:lnTo>
                    <a:pt x="1301198" y="979376"/>
                  </a:lnTo>
                  <a:cubicBezTo>
                    <a:pt x="1301198" y="1043118"/>
                    <a:pt x="1249526" y="1094790"/>
                    <a:pt x="1185784" y="1094790"/>
                  </a:cubicBezTo>
                  <a:lnTo>
                    <a:pt x="115414" y="1094790"/>
                  </a:lnTo>
                  <a:cubicBezTo>
                    <a:pt x="51673" y="1094790"/>
                    <a:pt x="0" y="1043118"/>
                    <a:pt x="0" y="979376"/>
                  </a:cubicBezTo>
                  <a:lnTo>
                    <a:pt x="0" y="115414"/>
                  </a:lnTo>
                  <a:cubicBezTo>
                    <a:pt x="0" y="51673"/>
                    <a:pt x="51673" y="0"/>
                    <a:pt x="115414" y="0"/>
                  </a:cubicBezTo>
                  <a:close/>
                </a:path>
              </a:pathLst>
            </a:custGeom>
            <a:solidFill>
              <a:srgbClr val="49C3FB">
                <a:alpha val="24706"/>
              </a:srgbClr>
            </a:solidFill>
            <a:ln w="47625" cap="rnd">
              <a:solidFill>
                <a:srgbClr val="1E2534">
                  <a:alpha val="24706"/>
                </a:srgbClr>
              </a:solidFill>
              <a:prstDash val="solid"/>
              <a:round/>
            </a:ln>
          </p:spPr>
        </p:sp>
        <p:sp>
          <p:nvSpPr>
            <p:cNvPr id="13" name="TextBox 13"/>
            <p:cNvSpPr txBox="1"/>
            <p:nvPr/>
          </p:nvSpPr>
          <p:spPr>
            <a:xfrm>
              <a:off x="0" y="-38100"/>
              <a:ext cx="1301198" cy="113289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8996626">
            <a:off x="-4532927" y="-703114"/>
            <a:ext cx="11808913" cy="11808913"/>
          </a:xfrm>
          <a:custGeom>
            <a:avLst/>
            <a:gdLst/>
            <a:ahLst/>
            <a:cxnLst/>
            <a:rect l="l" t="t" r="r" b="b"/>
            <a:pathLst>
              <a:path w="11808913" h="11808913">
                <a:moveTo>
                  <a:pt x="0" y="0"/>
                </a:moveTo>
                <a:lnTo>
                  <a:pt x="11808913" y="0"/>
                </a:lnTo>
                <a:lnTo>
                  <a:pt x="11808913" y="11808912"/>
                </a:lnTo>
                <a:lnTo>
                  <a:pt x="0" y="11808912"/>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914400" y="3369715"/>
            <a:ext cx="5099129" cy="771525"/>
          </a:xfrm>
          <a:prstGeom prst="rect">
            <a:avLst/>
          </a:prstGeom>
        </p:spPr>
        <p:txBody>
          <a:bodyPr lIns="0" tIns="0" rIns="0" bIns="0" rtlCol="0" anchor="t">
            <a:spAutoFit/>
          </a:bodyPr>
          <a:lstStyle/>
          <a:p>
            <a:pPr algn="l">
              <a:lnSpc>
                <a:spcPts val="3000"/>
              </a:lnSpc>
            </a:pPr>
            <a:r>
              <a:rPr lang="en-US" sz="2000">
                <a:solidFill>
                  <a:srgbClr val="FFFFFF"/>
                </a:solidFill>
                <a:latin typeface="Poppins"/>
                <a:ea typeface="Poppins"/>
                <a:cs typeface="Poppins"/>
                <a:sym typeface="Poppins"/>
              </a:rPr>
              <a:t>Dados baseados nas vendas por região demográfica e classe social</a:t>
            </a:r>
          </a:p>
        </p:txBody>
      </p:sp>
      <p:sp>
        <p:nvSpPr>
          <p:cNvPr id="16" name="TextBox 16"/>
          <p:cNvSpPr txBox="1"/>
          <p:nvPr/>
        </p:nvSpPr>
        <p:spPr>
          <a:xfrm>
            <a:off x="1028700" y="1038225"/>
            <a:ext cx="5968479" cy="2081537"/>
          </a:xfrm>
          <a:prstGeom prst="rect">
            <a:avLst/>
          </a:prstGeom>
        </p:spPr>
        <p:txBody>
          <a:bodyPr lIns="0" tIns="0" rIns="0" bIns="0" rtlCol="0" anchor="t">
            <a:spAutoFit/>
          </a:bodyPr>
          <a:lstStyle/>
          <a:p>
            <a:pPr algn="l">
              <a:lnSpc>
                <a:spcPts val="5390"/>
              </a:lnSpc>
            </a:pPr>
            <a:r>
              <a:rPr lang="en-US" sz="4900" b="1" spc="-122">
                <a:solidFill>
                  <a:srgbClr val="FFFFFF"/>
                </a:solidFill>
                <a:latin typeface="Poppins Ultra-Bold"/>
                <a:ea typeface="Poppins Ultra-Bold"/>
                <a:cs typeface="Poppins Ultra-Bold"/>
                <a:sym typeface="Poppins Ultra-Bold"/>
              </a:rPr>
              <a:t>Demografia e dados Sócio-Econômicos</a:t>
            </a:r>
            <a:r>
              <a:rPr lang="en-US" sz="4900" b="1" spc="-122">
                <a:solidFill>
                  <a:srgbClr val="89FFDB"/>
                </a:solidFill>
                <a:latin typeface="Poppins Ultra-Bold"/>
                <a:ea typeface="Poppins Ultra-Bold"/>
                <a:cs typeface="Poppins Ultra-Bold"/>
                <a:sym typeface="Poppins Ultra-Bold"/>
              </a:rPr>
              <a:t>.</a:t>
            </a:r>
          </a:p>
        </p:txBody>
      </p:sp>
      <p:sp>
        <p:nvSpPr>
          <p:cNvPr id="17" name="TextBox 17"/>
          <p:cNvSpPr txBox="1"/>
          <p:nvPr/>
        </p:nvSpPr>
        <p:spPr>
          <a:xfrm>
            <a:off x="7615622" y="1028700"/>
            <a:ext cx="3421045" cy="467707"/>
          </a:xfrm>
          <a:prstGeom prst="rect">
            <a:avLst/>
          </a:prstGeom>
        </p:spPr>
        <p:txBody>
          <a:bodyPr lIns="0" tIns="0" rIns="0" bIns="0" rtlCol="0" anchor="t">
            <a:spAutoFit/>
          </a:bodyPr>
          <a:lstStyle/>
          <a:p>
            <a:pPr algn="ctr">
              <a:lnSpc>
                <a:spcPts val="3385"/>
              </a:lnSpc>
            </a:pPr>
            <a:r>
              <a:rPr lang="en-US" sz="3077" b="1" spc="-76">
                <a:solidFill>
                  <a:srgbClr val="B6FF89"/>
                </a:solidFill>
                <a:latin typeface="Poppins Medium"/>
                <a:ea typeface="Poppins Medium"/>
                <a:cs typeface="Poppins Medium"/>
                <a:sym typeface="Poppins Medium"/>
              </a:rPr>
              <a:t>SUL</a:t>
            </a:r>
          </a:p>
        </p:txBody>
      </p:sp>
      <p:pic>
        <p:nvPicPr>
          <p:cNvPr id="18" name="Picture 18"/>
          <p:cNvPicPr>
            <a:picLocks noChangeAspect="1"/>
          </p:cNvPicPr>
          <p:nvPr/>
        </p:nvPicPr>
        <p:blipFill>
          <a:blip r:embed="rId4"/>
          <a:stretch>
            <a:fillRect/>
          </a:stretch>
        </p:blipFill>
        <p:spPr>
          <a:xfrm>
            <a:off x="200064" y="4536682"/>
            <a:ext cx="5552426" cy="5369738"/>
          </a:xfrm>
          <a:prstGeom prst="rect">
            <a:avLst/>
          </a:prstGeom>
        </p:spPr>
      </p:pic>
      <p:grpSp>
        <p:nvGrpSpPr>
          <p:cNvPr id="19" name="Group 19"/>
          <p:cNvGrpSpPr/>
          <p:nvPr/>
        </p:nvGrpSpPr>
        <p:grpSpPr>
          <a:xfrm>
            <a:off x="14457713" y="6845571"/>
            <a:ext cx="3287636" cy="2766121"/>
            <a:chOff x="0" y="0"/>
            <a:chExt cx="1301198" cy="1094790"/>
          </a:xfrm>
        </p:grpSpPr>
        <p:sp>
          <p:nvSpPr>
            <p:cNvPr id="20" name="Freeform 20"/>
            <p:cNvSpPr/>
            <p:nvPr/>
          </p:nvSpPr>
          <p:spPr>
            <a:xfrm>
              <a:off x="0" y="0"/>
              <a:ext cx="1301198" cy="1094790"/>
            </a:xfrm>
            <a:custGeom>
              <a:avLst/>
              <a:gdLst/>
              <a:ahLst/>
              <a:cxnLst/>
              <a:rect l="l" t="t" r="r" b="b"/>
              <a:pathLst>
                <a:path w="1301198" h="1094790">
                  <a:moveTo>
                    <a:pt x="120098" y="0"/>
                  </a:moveTo>
                  <a:lnTo>
                    <a:pt x="1181101" y="0"/>
                  </a:lnTo>
                  <a:cubicBezTo>
                    <a:pt x="1212953" y="0"/>
                    <a:pt x="1243500" y="12653"/>
                    <a:pt x="1266023" y="35176"/>
                  </a:cubicBezTo>
                  <a:cubicBezTo>
                    <a:pt x="1288545" y="57699"/>
                    <a:pt x="1301198" y="88246"/>
                    <a:pt x="1301198" y="120098"/>
                  </a:cubicBezTo>
                  <a:lnTo>
                    <a:pt x="1301198" y="974693"/>
                  </a:lnTo>
                  <a:cubicBezTo>
                    <a:pt x="1301198" y="1006544"/>
                    <a:pt x="1288545" y="1037092"/>
                    <a:pt x="1266023" y="1059614"/>
                  </a:cubicBezTo>
                  <a:cubicBezTo>
                    <a:pt x="1243500" y="1082137"/>
                    <a:pt x="1212953" y="1094790"/>
                    <a:pt x="1181101" y="1094790"/>
                  </a:cubicBezTo>
                  <a:lnTo>
                    <a:pt x="120098" y="1094790"/>
                  </a:lnTo>
                  <a:cubicBezTo>
                    <a:pt x="88246" y="1094790"/>
                    <a:pt x="57699" y="1082137"/>
                    <a:pt x="35176" y="1059614"/>
                  </a:cubicBezTo>
                  <a:cubicBezTo>
                    <a:pt x="12653" y="1037092"/>
                    <a:pt x="0" y="1006544"/>
                    <a:pt x="0" y="974693"/>
                  </a:cubicBezTo>
                  <a:lnTo>
                    <a:pt x="0" y="120098"/>
                  </a:lnTo>
                  <a:cubicBezTo>
                    <a:pt x="0" y="88246"/>
                    <a:pt x="12653" y="57699"/>
                    <a:pt x="35176" y="35176"/>
                  </a:cubicBezTo>
                  <a:cubicBezTo>
                    <a:pt x="57699" y="12653"/>
                    <a:pt x="88246" y="0"/>
                    <a:pt x="120098" y="0"/>
                  </a:cubicBezTo>
                  <a:close/>
                </a:path>
              </a:pathLst>
            </a:custGeom>
            <a:solidFill>
              <a:srgbClr val="FFFFFF">
                <a:alpha val="24706"/>
              </a:srgbClr>
            </a:solidFill>
            <a:ln w="47625" cap="rnd">
              <a:solidFill>
                <a:srgbClr val="89FFDB">
                  <a:alpha val="24706"/>
                </a:srgbClr>
              </a:solidFill>
              <a:prstDash val="solid"/>
              <a:round/>
            </a:ln>
          </p:spPr>
        </p:sp>
        <p:sp>
          <p:nvSpPr>
            <p:cNvPr id="21" name="TextBox 21"/>
            <p:cNvSpPr txBox="1"/>
            <p:nvPr/>
          </p:nvSpPr>
          <p:spPr>
            <a:xfrm>
              <a:off x="0" y="-38100"/>
              <a:ext cx="1301198" cy="113289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7570737" y="1867305"/>
            <a:ext cx="3589223" cy="1295380"/>
          </a:xfrm>
          <a:prstGeom prst="rect">
            <a:avLst/>
          </a:prstGeom>
        </p:spPr>
        <p:txBody>
          <a:bodyPr lIns="0" tIns="0" rIns="0" bIns="0" rtlCol="0" anchor="t">
            <a:spAutoFit/>
          </a:bodyPr>
          <a:lstStyle/>
          <a:p>
            <a:pPr algn="ctr">
              <a:lnSpc>
                <a:spcPts val="4948"/>
              </a:lnSpc>
            </a:pPr>
            <a:r>
              <a:rPr lang="en-US" sz="4498" b="1" spc="-112">
                <a:solidFill>
                  <a:srgbClr val="B6FF89"/>
                </a:solidFill>
                <a:latin typeface="Poppins Ultra-Bold"/>
                <a:ea typeface="Poppins Ultra-Bold"/>
                <a:cs typeface="Poppins Ultra-Bold"/>
                <a:sym typeface="Poppins Ultra-Bold"/>
              </a:rPr>
              <a:t>31.113,021</a:t>
            </a:r>
          </a:p>
          <a:p>
            <a:pPr algn="ctr">
              <a:lnSpc>
                <a:spcPts val="4948"/>
              </a:lnSpc>
            </a:pPr>
            <a:endParaRPr lang="en-US" sz="4498" b="1" spc="-112">
              <a:solidFill>
                <a:srgbClr val="B6FF89"/>
              </a:solidFill>
              <a:latin typeface="Poppins Ultra-Bold"/>
              <a:ea typeface="Poppins Ultra-Bold"/>
              <a:cs typeface="Poppins Ultra-Bold"/>
              <a:sym typeface="Poppins Ultra-Bold"/>
            </a:endParaRPr>
          </a:p>
        </p:txBody>
      </p:sp>
      <p:sp>
        <p:nvSpPr>
          <p:cNvPr id="23" name="TextBox 23"/>
          <p:cNvSpPr txBox="1"/>
          <p:nvPr/>
        </p:nvSpPr>
        <p:spPr>
          <a:xfrm>
            <a:off x="7654826" y="2638196"/>
            <a:ext cx="3421045" cy="311288"/>
          </a:xfrm>
          <a:prstGeom prst="rect">
            <a:avLst/>
          </a:prstGeom>
        </p:spPr>
        <p:txBody>
          <a:bodyPr lIns="0" tIns="0" rIns="0" bIns="0" rtlCol="0" anchor="t">
            <a:spAutoFit/>
          </a:bodyPr>
          <a:lstStyle/>
          <a:p>
            <a:pPr algn="ctr">
              <a:lnSpc>
                <a:spcPts val="2285"/>
              </a:lnSpc>
            </a:pPr>
            <a:r>
              <a:rPr lang="en-US" sz="2077" b="1" spc="-51">
                <a:solidFill>
                  <a:srgbClr val="B6FF89"/>
                </a:solidFill>
                <a:latin typeface="Poppins Medium"/>
                <a:ea typeface="Poppins Medium"/>
                <a:cs typeface="Poppins Medium"/>
                <a:sym typeface="Poppins Medium"/>
              </a:rPr>
              <a:t>Unidades</a:t>
            </a:r>
          </a:p>
        </p:txBody>
      </p:sp>
      <p:sp>
        <p:nvSpPr>
          <p:cNvPr id="24" name="TextBox 24"/>
          <p:cNvSpPr txBox="1"/>
          <p:nvPr/>
        </p:nvSpPr>
        <p:spPr>
          <a:xfrm>
            <a:off x="14329362" y="7105516"/>
            <a:ext cx="3421045" cy="467707"/>
          </a:xfrm>
          <a:prstGeom prst="rect">
            <a:avLst/>
          </a:prstGeom>
        </p:spPr>
        <p:txBody>
          <a:bodyPr lIns="0" tIns="0" rIns="0" bIns="0" rtlCol="0" anchor="t">
            <a:spAutoFit/>
          </a:bodyPr>
          <a:lstStyle/>
          <a:p>
            <a:pPr algn="ctr">
              <a:lnSpc>
                <a:spcPts val="3385"/>
              </a:lnSpc>
            </a:pPr>
            <a:r>
              <a:rPr lang="en-US" sz="3077" b="1" spc="-76">
                <a:solidFill>
                  <a:srgbClr val="FFFFFF"/>
                </a:solidFill>
                <a:latin typeface="Poppins Medium"/>
                <a:ea typeface="Poppins Medium"/>
                <a:cs typeface="Poppins Medium"/>
                <a:sym typeface="Poppins Medium"/>
              </a:rPr>
              <a:t>NORDESTE</a:t>
            </a:r>
          </a:p>
        </p:txBody>
      </p:sp>
      <p:sp>
        <p:nvSpPr>
          <p:cNvPr id="25" name="TextBox 25"/>
          <p:cNvSpPr txBox="1"/>
          <p:nvPr/>
        </p:nvSpPr>
        <p:spPr>
          <a:xfrm>
            <a:off x="14245274" y="7944121"/>
            <a:ext cx="3589223" cy="676255"/>
          </a:xfrm>
          <a:prstGeom prst="rect">
            <a:avLst/>
          </a:prstGeom>
        </p:spPr>
        <p:txBody>
          <a:bodyPr lIns="0" tIns="0" rIns="0" bIns="0" rtlCol="0" anchor="t">
            <a:spAutoFit/>
          </a:bodyPr>
          <a:lstStyle/>
          <a:p>
            <a:pPr algn="ctr">
              <a:lnSpc>
                <a:spcPts val="4948"/>
              </a:lnSpc>
            </a:pPr>
            <a:r>
              <a:rPr lang="en-US" sz="4498" b="1" spc="-112">
                <a:solidFill>
                  <a:srgbClr val="FFFFFF"/>
                </a:solidFill>
                <a:latin typeface="Poppins Ultra-Bold"/>
                <a:ea typeface="Poppins Ultra-Bold"/>
                <a:cs typeface="Poppins Ultra-Bold"/>
                <a:sym typeface="Poppins Ultra-Bold"/>
              </a:rPr>
              <a:t>57.112,096</a:t>
            </a:r>
          </a:p>
        </p:txBody>
      </p:sp>
      <p:sp>
        <p:nvSpPr>
          <p:cNvPr id="26" name="TextBox 26"/>
          <p:cNvSpPr txBox="1"/>
          <p:nvPr/>
        </p:nvSpPr>
        <p:spPr>
          <a:xfrm>
            <a:off x="14413451" y="8697173"/>
            <a:ext cx="3421045" cy="311288"/>
          </a:xfrm>
          <a:prstGeom prst="rect">
            <a:avLst/>
          </a:prstGeom>
        </p:spPr>
        <p:txBody>
          <a:bodyPr lIns="0" tIns="0" rIns="0" bIns="0" rtlCol="0" anchor="t">
            <a:spAutoFit/>
          </a:bodyPr>
          <a:lstStyle/>
          <a:p>
            <a:pPr algn="ctr">
              <a:lnSpc>
                <a:spcPts val="2285"/>
              </a:lnSpc>
            </a:pPr>
            <a:r>
              <a:rPr lang="en-US" sz="2077" b="1" spc="-51">
                <a:solidFill>
                  <a:srgbClr val="FFFFFF"/>
                </a:solidFill>
                <a:latin typeface="Poppins Medium"/>
                <a:ea typeface="Poppins Medium"/>
                <a:cs typeface="Poppins Medium"/>
                <a:sym typeface="Poppins Medium"/>
              </a:rPr>
              <a:t>Unidades</a:t>
            </a:r>
          </a:p>
        </p:txBody>
      </p:sp>
      <p:sp>
        <p:nvSpPr>
          <p:cNvPr id="27" name="TextBox 27"/>
          <p:cNvSpPr txBox="1"/>
          <p:nvPr/>
        </p:nvSpPr>
        <p:spPr>
          <a:xfrm>
            <a:off x="14198728" y="1050937"/>
            <a:ext cx="3421045" cy="467707"/>
          </a:xfrm>
          <a:prstGeom prst="rect">
            <a:avLst/>
          </a:prstGeom>
        </p:spPr>
        <p:txBody>
          <a:bodyPr lIns="0" tIns="0" rIns="0" bIns="0" rtlCol="0" anchor="t">
            <a:spAutoFit/>
          </a:bodyPr>
          <a:lstStyle/>
          <a:p>
            <a:pPr algn="ctr">
              <a:lnSpc>
                <a:spcPts val="3385"/>
              </a:lnSpc>
            </a:pPr>
            <a:r>
              <a:rPr lang="en-US" sz="3077" b="1" spc="-76">
                <a:solidFill>
                  <a:srgbClr val="FFBD59"/>
                </a:solidFill>
                <a:latin typeface="Poppins Medium"/>
                <a:ea typeface="Poppins Medium"/>
                <a:cs typeface="Poppins Medium"/>
                <a:sym typeface="Poppins Medium"/>
              </a:rPr>
              <a:t>NORTE</a:t>
            </a:r>
          </a:p>
        </p:txBody>
      </p:sp>
      <p:sp>
        <p:nvSpPr>
          <p:cNvPr id="28" name="TextBox 28"/>
          <p:cNvSpPr txBox="1"/>
          <p:nvPr/>
        </p:nvSpPr>
        <p:spPr>
          <a:xfrm>
            <a:off x="14245274" y="1895279"/>
            <a:ext cx="3589223" cy="1295380"/>
          </a:xfrm>
          <a:prstGeom prst="rect">
            <a:avLst/>
          </a:prstGeom>
        </p:spPr>
        <p:txBody>
          <a:bodyPr lIns="0" tIns="0" rIns="0" bIns="0" rtlCol="0" anchor="t">
            <a:spAutoFit/>
          </a:bodyPr>
          <a:lstStyle/>
          <a:p>
            <a:pPr algn="ctr">
              <a:lnSpc>
                <a:spcPts val="4948"/>
              </a:lnSpc>
            </a:pPr>
            <a:r>
              <a:rPr lang="en-US" sz="4498" b="1" spc="-112">
                <a:solidFill>
                  <a:srgbClr val="FFBD59"/>
                </a:solidFill>
                <a:latin typeface="Poppins Ultra-Bold"/>
                <a:ea typeface="Poppins Ultra-Bold"/>
                <a:cs typeface="Poppins Ultra-Bold"/>
                <a:sym typeface="Poppins Ultra-Bold"/>
              </a:rPr>
              <a:t>18.669,345</a:t>
            </a:r>
          </a:p>
          <a:p>
            <a:pPr algn="ctr">
              <a:lnSpc>
                <a:spcPts val="4948"/>
              </a:lnSpc>
            </a:pPr>
            <a:endParaRPr lang="en-US" sz="4498" b="1" spc="-112">
              <a:solidFill>
                <a:srgbClr val="FFBD59"/>
              </a:solidFill>
              <a:latin typeface="Poppins Ultra-Bold"/>
              <a:ea typeface="Poppins Ultra-Bold"/>
              <a:cs typeface="Poppins Ultra-Bold"/>
              <a:sym typeface="Poppins Ultra-Bold"/>
            </a:endParaRPr>
          </a:p>
        </p:txBody>
      </p:sp>
      <p:sp>
        <p:nvSpPr>
          <p:cNvPr id="29" name="TextBox 29"/>
          <p:cNvSpPr txBox="1"/>
          <p:nvPr/>
        </p:nvSpPr>
        <p:spPr>
          <a:xfrm>
            <a:off x="14198728" y="2638196"/>
            <a:ext cx="3421045" cy="311288"/>
          </a:xfrm>
          <a:prstGeom prst="rect">
            <a:avLst/>
          </a:prstGeom>
        </p:spPr>
        <p:txBody>
          <a:bodyPr lIns="0" tIns="0" rIns="0" bIns="0" rtlCol="0" anchor="t">
            <a:spAutoFit/>
          </a:bodyPr>
          <a:lstStyle/>
          <a:p>
            <a:pPr algn="ctr">
              <a:lnSpc>
                <a:spcPts val="2285"/>
              </a:lnSpc>
            </a:pPr>
            <a:r>
              <a:rPr lang="en-US" sz="2077" b="1" spc="-51">
                <a:solidFill>
                  <a:srgbClr val="FFBD59"/>
                </a:solidFill>
                <a:latin typeface="Poppins Medium"/>
                <a:ea typeface="Poppins Medium"/>
                <a:cs typeface="Poppins Medium"/>
                <a:sym typeface="Poppins Medium"/>
              </a:rPr>
              <a:t>Unidades</a:t>
            </a:r>
          </a:p>
        </p:txBody>
      </p:sp>
      <p:sp>
        <p:nvSpPr>
          <p:cNvPr id="30" name="TextBox 30"/>
          <p:cNvSpPr txBox="1"/>
          <p:nvPr/>
        </p:nvSpPr>
        <p:spPr>
          <a:xfrm>
            <a:off x="10975022" y="4141240"/>
            <a:ext cx="3421045" cy="467707"/>
          </a:xfrm>
          <a:prstGeom prst="rect">
            <a:avLst/>
          </a:prstGeom>
        </p:spPr>
        <p:txBody>
          <a:bodyPr lIns="0" tIns="0" rIns="0" bIns="0" rtlCol="0" anchor="t">
            <a:spAutoFit/>
          </a:bodyPr>
          <a:lstStyle/>
          <a:p>
            <a:pPr algn="ctr">
              <a:lnSpc>
                <a:spcPts val="3385"/>
              </a:lnSpc>
            </a:pPr>
            <a:r>
              <a:rPr lang="en-US" sz="3077" b="1" spc="-76">
                <a:solidFill>
                  <a:srgbClr val="49C3FB"/>
                </a:solidFill>
                <a:latin typeface="Poppins Medium"/>
                <a:ea typeface="Poppins Medium"/>
                <a:cs typeface="Poppins Medium"/>
                <a:sym typeface="Poppins Medium"/>
              </a:rPr>
              <a:t>SULDESTE</a:t>
            </a:r>
          </a:p>
        </p:txBody>
      </p:sp>
      <p:sp>
        <p:nvSpPr>
          <p:cNvPr id="31" name="TextBox 31"/>
          <p:cNvSpPr txBox="1"/>
          <p:nvPr/>
        </p:nvSpPr>
        <p:spPr>
          <a:xfrm>
            <a:off x="10975022" y="4980422"/>
            <a:ext cx="3589223" cy="1295380"/>
          </a:xfrm>
          <a:prstGeom prst="rect">
            <a:avLst/>
          </a:prstGeom>
        </p:spPr>
        <p:txBody>
          <a:bodyPr lIns="0" tIns="0" rIns="0" bIns="0" rtlCol="0" anchor="t">
            <a:spAutoFit/>
          </a:bodyPr>
          <a:lstStyle/>
          <a:p>
            <a:pPr algn="ctr">
              <a:lnSpc>
                <a:spcPts val="4948"/>
              </a:lnSpc>
            </a:pPr>
            <a:r>
              <a:rPr lang="en-US" sz="4498" b="1" spc="-112">
                <a:solidFill>
                  <a:srgbClr val="49C3FB"/>
                </a:solidFill>
                <a:latin typeface="Poppins Ultra-Bold"/>
                <a:ea typeface="Poppins Ultra-Bold"/>
                <a:cs typeface="Poppins Ultra-Bold"/>
                <a:sym typeface="Poppins Ultra-Bold"/>
              </a:rPr>
              <a:t>88.617,693</a:t>
            </a:r>
          </a:p>
          <a:p>
            <a:pPr algn="ctr">
              <a:lnSpc>
                <a:spcPts val="4948"/>
              </a:lnSpc>
            </a:pPr>
            <a:endParaRPr lang="en-US" sz="4498" b="1" spc="-112">
              <a:solidFill>
                <a:srgbClr val="49C3FB"/>
              </a:solidFill>
              <a:latin typeface="Poppins Ultra-Bold"/>
              <a:ea typeface="Poppins Ultra-Bold"/>
              <a:cs typeface="Poppins Ultra-Bold"/>
              <a:sym typeface="Poppins Ultra-Bold"/>
            </a:endParaRPr>
          </a:p>
        </p:txBody>
      </p:sp>
      <p:sp>
        <p:nvSpPr>
          <p:cNvPr id="32" name="TextBox 32"/>
          <p:cNvSpPr txBox="1"/>
          <p:nvPr/>
        </p:nvSpPr>
        <p:spPr>
          <a:xfrm>
            <a:off x="10975022" y="5751947"/>
            <a:ext cx="3421045" cy="311288"/>
          </a:xfrm>
          <a:prstGeom prst="rect">
            <a:avLst/>
          </a:prstGeom>
        </p:spPr>
        <p:txBody>
          <a:bodyPr lIns="0" tIns="0" rIns="0" bIns="0" rtlCol="0" anchor="t">
            <a:spAutoFit/>
          </a:bodyPr>
          <a:lstStyle/>
          <a:p>
            <a:pPr algn="ctr">
              <a:lnSpc>
                <a:spcPts val="2285"/>
              </a:lnSpc>
            </a:pPr>
            <a:r>
              <a:rPr lang="en-US" sz="2077" b="1" spc="-51">
                <a:solidFill>
                  <a:srgbClr val="49C3FB"/>
                </a:solidFill>
                <a:latin typeface="Poppins Medium"/>
                <a:ea typeface="Poppins Medium"/>
                <a:cs typeface="Poppins Medium"/>
                <a:sym typeface="Poppins Medium"/>
              </a:rPr>
              <a:t>Unidades</a:t>
            </a:r>
          </a:p>
        </p:txBody>
      </p:sp>
      <p:sp>
        <p:nvSpPr>
          <p:cNvPr id="33" name="TextBox 33"/>
          <p:cNvSpPr txBox="1"/>
          <p:nvPr/>
        </p:nvSpPr>
        <p:spPr>
          <a:xfrm>
            <a:off x="7553976" y="7221551"/>
            <a:ext cx="3421045" cy="467707"/>
          </a:xfrm>
          <a:prstGeom prst="rect">
            <a:avLst/>
          </a:prstGeom>
        </p:spPr>
        <p:txBody>
          <a:bodyPr lIns="0" tIns="0" rIns="0" bIns="0" rtlCol="0" anchor="t">
            <a:spAutoFit/>
          </a:bodyPr>
          <a:lstStyle/>
          <a:p>
            <a:pPr algn="ctr">
              <a:lnSpc>
                <a:spcPts val="3385"/>
              </a:lnSpc>
            </a:pPr>
            <a:r>
              <a:rPr lang="en-US" sz="3077" b="1" spc="-76">
                <a:solidFill>
                  <a:srgbClr val="FF5468"/>
                </a:solidFill>
                <a:latin typeface="Poppins Medium"/>
                <a:ea typeface="Poppins Medium"/>
                <a:cs typeface="Poppins Medium"/>
                <a:sym typeface="Poppins Medium"/>
              </a:rPr>
              <a:t>Cento-Oeste </a:t>
            </a:r>
          </a:p>
        </p:txBody>
      </p:sp>
      <p:sp>
        <p:nvSpPr>
          <p:cNvPr id="34" name="TextBox 34"/>
          <p:cNvSpPr txBox="1"/>
          <p:nvPr/>
        </p:nvSpPr>
        <p:spPr>
          <a:xfrm>
            <a:off x="7469888" y="8060156"/>
            <a:ext cx="3589223" cy="676255"/>
          </a:xfrm>
          <a:prstGeom prst="rect">
            <a:avLst/>
          </a:prstGeom>
        </p:spPr>
        <p:txBody>
          <a:bodyPr lIns="0" tIns="0" rIns="0" bIns="0" rtlCol="0" anchor="t">
            <a:spAutoFit/>
          </a:bodyPr>
          <a:lstStyle/>
          <a:p>
            <a:pPr algn="ctr">
              <a:lnSpc>
                <a:spcPts val="4948"/>
              </a:lnSpc>
            </a:pPr>
            <a:r>
              <a:rPr lang="en-US" sz="4498" b="1" spc="-112">
                <a:solidFill>
                  <a:srgbClr val="FF5468"/>
                </a:solidFill>
                <a:latin typeface="Poppins Ultra-Bold"/>
                <a:ea typeface="Poppins Ultra-Bold"/>
                <a:cs typeface="Poppins Ultra-Bold"/>
                <a:sym typeface="Poppins Ultra-Bold"/>
              </a:rPr>
              <a:t>17.071,595</a:t>
            </a:r>
          </a:p>
        </p:txBody>
      </p:sp>
      <p:sp>
        <p:nvSpPr>
          <p:cNvPr id="35" name="TextBox 35"/>
          <p:cNvSpPr txBox="1"/>
          <p:nvPr/>
        </p:nvSpPr>
        <p:spPr>
          <a:xfrm>
            <a:off x="7615622" y="8832258"/>
            <a:ext cx="3421045" cy="311288"/>
          </a:xfrm>
          <a:prstGeom prst="rect">
            <a:avLst/>
          </a:prstGeom>
        </p:spPr>
        <p:txBody>
          <a:bodyPr lIns="0" tIns="0" rIns="0" bIns="0" rtlCol="0" anchor="t">
            <a:spAutoFit/>
          </a:bodyPr>
          <a:lstStyle/>
          <a:p>
            <a:pPr algn="ctr">
              <a:lnSpc>
                <a:spcPts val="2285"/>
              </a:lnSpc>
            </a:pPr>
            <a:r>
              <a:rPr lang="en-US" sz="2077" b="1" spc="-51">
                <a:solidFill>
                  <a:srgbClr val="FF5468"/>
                </a:solidFill>
                <a:latin typeface="Poppins Medium"/>
                <a:ea typeface="Poppins Medium"/>
                <a:cs typeface="Poppins Medium"/>
                <a:sym typeface="Poppins Medium"/>
              </a:rPr>
              <a:t>Unidades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sp>
        <p:nvSpPr>
          <p:cNvPr id="2" name="Freeform 2"/>
          <p:cNvSpPr/>
          <p:nvPr/>
        </p:nvSpPr>
        <p:spPr>
          <a:xfrm rot="-10471153">
            <a:off x="-167304" y="-3979688"/>
            <a:ext cx="8162790" cy="8162790"/>
          </a:xfrm>
          <a:custGeom>
            <a:avLst/>
            <a:gdLst/>
            <a:ahLst/>
            <a:cxnLst/>
            <a:rect l="l" t="t" r="r" b="b"/>
            <a:pathLst>
              <a:path w="8162790" h="8162790">
                <a:moveTo>
                  <a:pt x="0" y="0"/>
                </a:moveTo>
                <a:lnTo>
                  <a:pt x="8162790" y="0"/>
                </a:lnTo>
                <a:lnTo>
                  <a:pt x="8162790" y="8162790"/>
                </a:lnTo>
                <a:lnTo>
                  <a:pt x="0" y="8162790"/>
                </a:lnTo>
                <a:lnTo>
                  <a:pt x="0" y="0"/>
                </a:lnTo>
                <a:close/>
              </a:path>
            </a:pathLst>
          </a:custGeom>
          <a:blipFill>
            <a:blip r:embed="rId2">
              <a:alphaModFix amt="2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019175"/>
            <a:ext cx="6399726" cy="1970877"/>
          </a:xfrm>
          <a:prstGeom prst="rect">
            <a:avLst/>
          </a:prstGeom>
        </p:spPr>
        <p:txBody>
          <a:bodyPr lIns="0" tIns="0" rIns="0" bIns="0" rtlCol="0" anchor="t">
            <a:spAutoFit/>
          </a:bodyPr>
          <a:lstStyle/>
          <a:p>
            <a:pPr algn="l">
              <a:lnSpc>
                <a:spcPts val="7435"/>
              </a:lnSpc>
            </a:pPr>
            <a:r>
              <a:rPr lang="en-US" sz="6759" b="1" spc="-168">
                <a:solidFill>
                  <a:srgbClr val="FFFFFF"/>
                </a:solidFill>
                <a:latin typeface="Poppins Bold"/>
                <a:ea typeface="Poppins Bold"/>
                <a:cs typeface="Poppins Bold"/>
                <a:sym typeface="Poppins Bold"/>
              </a:rPr>
              <a:t>Análise das Atividade 1 e 2</a:t>
            </a:r>
          </a:p>
        </p:txBody>
      </p:sp>
      <p:pic>
        <p:nvPicPr>
          <p:cNvPr id="4" name="Picture 4"/>
          <p:cNvPicPr>
            <a:picLocks noChangeAspect="1"/>
          </p:cNvPicPr>
          <p:nvPr/>
        </p:nvPicPr>
        <p:blipFill>
          <a:blip r:embed="rId4"/>
          <a:stretch>
            <a:fillRect/>
          </a:stretch>
        </p:blipFill>
        <p:spPr>
          <a:xfrm>
            <a:off x="294905" y="3820469"/>
            <a:ext cx="8805538" cy="6541993"/>
          </a:xfrm>
          <a:prstGeom prst="rect">
            <a:avLst/>
          </a:prstGeom>
        </p:spPr>
      </p:pic>
      <p:sp>
        <p:nvSpPr>
          <p:cNvPr id="5" name="TextBox 5"/>
          <p:cNvSpPr txBox="1"/>
          <p:nvPr/>
        </p:nvSpPr>
        <p:spPr>
          <a:xfrm>
            <a:off x="1552973" y="3770077"/>
            <a:ext cx="6289402" cy="471446"/>
          </a:xfrm>
          <a:prstGeom prst="rect">
            <a:avLst/>
          </a:prstGeom>
        </p:spPr>
        <p:txBody>
          <a:bodyPr lIns="0" tIns="0" rIns="0" bIns="0" rtlCol="0" anchor="t">
            <a:spAutoFit/>
          </a:bodyPr>
          <a:lstStyle/>
          <a:p>
            <a:pPr algn="ctr">
              <a:lnSpc>
                <a:spcPts val="3954"/>
              </a:lnSpc>
              <a:spcBef>
                <a:spcPct val="0"/>
              </a:spcBef>
            </a:pPr>
            <a:r>
              <a:rPr lang="en-US" sz="2824" b="1">
                <a:solidFill>
                  <a:srgbClr val="FFFFFF"/>
                </a:solidFill>
                <a:latin typeface="Open Sans Extra Bold"/>
                <a:ea typeface="Open Sans Extra Bold"/>
                <a:cs typeface="Open Sans Extra Bold"/>
                <a:sym typeface="Open Sans Extra Bold"/>
              </a:rPr>
              <a:t>Teste de Conhecimento Individual</a:t>
            </a:r>
          </a:p>
        </p:txBody>
      </p:sp>
      <p:pic>
        <p:nvPicPr>
          <p:cNvPr id="6" name="Picture 6"/>
          <p:cNvPicPr>
            <a:picLocks noChangeAspect="1"/>
          </p:cNvPicPr>
          <p:nvPr/>
        </p:nvPicPr>
        <p:blipFill>
          <a:blip r:embed="rId5"/>
          <a:stretch>
            <a:fillRect/>
          </a:stretch>
        </p:blipFill>
        <p:spPr>
          <a:xfrm>
            <a:off x="9692173" y="3912461"/>
            <a:ext cx="7701635" cy="6345475"/>
          </a:xfrm>
          <a:prstGeom prst="rect">
            <a:avLst/>
          </a:prstGeom>
        </p:spPr>
      </p:pic>
      <p:sp>
        <p:nvSpPr>
          <p:cNvPr id="7" name="TextBox 7"/>
          <p:cNvSpPr txBox="1"/>
          <p:nvPr/>
        </p:nvSpPr>
        <p:spPr>
          <a:xfrm>
            <a:off x="10066518" y="756020"/>
            <a:ext cx="6495791" cy="497736"/>
          </a:xfrm>
          <a:prstGeom prst="rect">
            <a:avLst/>
          </a:prstGeom>
        </p:spPr>
        <p:txBody>
          <a:bodyPr lIns="0" tIns="0" rIns="0" bIns="0" rtlCol="0" anchor="t">
            <a:spAutoFit/>
          </a:bodyPr>
          <a:lstStyle/>
          <a:p>
            <a:pPr algn="ctr">
              <a:lnSpc>
                <a:spcPts val="4199"/>
              </a:lnSpc>
              <a:spcBef>
                <a:spcPct val="0"/>
              </a:spcBef>
            </a:pPr>
            <a:r>
              <a:rPr lang="en-US" sz="2999" b="1">
                <a:solidFill>
                  <a:srgbClr val="FFFFFF"/>
                </a:solidFill>
                <a:latin typeface="Open Sans Extra Bold"/>
                <a:ea typeface="Open Sans Extra Bold"/>
                <a:cs typeface="Open Sans Extra Bold"/>
                <a:sym typeface="Open Sans Extra Bold"/>
              </a:rPr>
              <a:t>Teste de Conhecimento do Grupo</a:t>
            </a:r>
          </a:p>
        </p:txBody>
      </p:sp>
      <p:grpSp>
        <p:nvGrpSpPr>
          <p:cNvPr id="8" name="Group 8"/>
          <p:cNvGrpSpPr/>
          <p:nvPr/>
        </p:nvGrpSpPr>
        <p:grpSpPr>
          <a:xfrm>
            <a:off x="11023295" y="1659221"/>
            <a:ext cx="4582237" cy="2158482"/>
            <a:chOff x="0" y="0"/>
            <a:chExt cx="1456140" cy="685921"/>
          </a:xfrm>
        </p:grpSpPr>
        <p:sp>
          <p:nvSpPr>
            <p:cNvPr id="9" name="Freeform 9"/>
            <p:cNvSpPr/>
            <p:nvPr/>
          </p:nvSpPr>
          <p:spPr>
            <a:xfrm>
              <a:off x="0" y="0"/>
              <a:ext cx="1456140" cy="685921"/>
            </a:xfrm>
            <a:custGeom>
              <a:avLst/>
              <a:gdLst/>
              <a:ahLst/>
              <a:cxnLst/>
              <a:rect l="l" t="t" r="r" b="b"/>
              <a:pathLst>
                <a:path w="1456140" h="685921">
                  <a:moveTo>
                    <a:pt x="86167" y="0"/>
                  </a:moveTo>
                  <a:lnTo>
                    <a:pt x="1369973" y="0"/>
                  </a:lnTo>
                  <a:cubicBezTo>
                    <a:pt x="1392826" y="0"/>
                    <a:pt x="1414743" y="9078"/>
                    <a:pt x="1430902" y="25238"/>
                  </a:cubicBezTo>
                  <a:cubicBezTo>
                    <a:pt x="1447062" y="41397"/>
                    <a:pt x="1456140" y="63314"/>
                    <a:pt x="1456140" y="86167"/>
                  </a:cubicBezTo>
                  <a:lnTo>
                    <a:pt x="1456140" y="599754"/>
                  </a:lnTo>
                  <a:cubicBezTo>
                    <a:pt x="1456140" y="622607"/>
                    <a:pt x="1447062" y="644523"/>
                    <a:pt x="1430902" y="660683"/>
                  </a:cubicBezTo>
                  <a:cubicBezTo>
                    <a:pt x="1414743" y="676842"/>
                    <a:pt x="1392826" y="685921"/>
                    <a:pt x="1369973" y="685921"/>
                  </a:cubicBezTo>
                  <a:lnTo>
                    <a:pt x="86167" y="685921"/>
                  </a:lnTo>
                  <a:cubicBezTo>
                    <a:pt x="63314" y="685921"/>
                    <a:pt x="41397" y="676842"/>
                    <a:pt x="25238" y="660683"/>
                  </a:cubicBezTo>
                  <a:cubicBezTo>
                    <a:pt x="9078" y="644523"/>
                    <a:pt x="0" y="622607"/>
                    <a:pt x="0" y="599754"/>
                  </a:cubicBezTo>
                  <a:lnTo>
                    <a:pt x="0" y="86167"/>
                  </a:lnTo>
                  <a:cubicBezTo>
                    <a:pt x="0" y="63314"/>
                    <a:pt x="9078" y="41397"/>
                    <a:pt x="25238" y="25238"/>
                  </a:cubicBezTo>
                  <a:cubicBezTo>
                    <a:pt x="41397" y="9078"/>
                    <a:pt x="63314" y="0"/>
                    <a:pt x="86167" y="0"/>
                  </a:cubicBezTo>
                  <a:close/>
                </a:path>
              </a:pathLst>
            </a:custGeom>
            <a:solidFill>
              <a:srgbClr val="FFBD59">
                <a:alpha val="11765"/>
              </a:srgbClr>
            </a:solidFill>
            <a:ln cap="rnd">
              <a:noFill/>
              <a:prstDash val="solid"/>
              <a:round/>
            </a:ln>
          </p:spPr>
        </p:sp>
        <p:sp>
          <p:nvSpPr>
            <p:cNvPr id="10" name="TextBox 10"/>
            <p:cNvSpPr txBox="1"/>
            <p:nvPr/>
          </p:nvSpPr>
          <p:spPr>
            <a:xfrm>
              <a:off x="0" y="-38100"/>
              <a:ext cx="1456140" cy="724021"/>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1115895" y="1854940"/>
            <a:ext cx="4397038" cy="1767043"/>
          </a:xfrm>
          <a:prstGeom prst="rect">
            <a:avLst/>
          </a:prstGeom>
        </p:spPr>
        <p:txBody>
          <a:bodyPr lIns="0" tIns="0" rIns="0" bIns="0" rtlCol="0" anchor="t">
            <a:spAutoFit/>
          </a:bodyPr>
          <a:lstStyle/>
          <a:p>
            <a:pPr algn="ctr">
              <a:lnSpc>
                <a:spcPts val="4550"/>
              </a:lnSpc>
            </a:pPr>
            <a:r>
              <a:rPr lang="en-US" sz="4137" b="1" spc="-103">
                <a:solidFill>
                  <a:srgbClr val="FFBD59"/>
                </a:solidFill>
                <a:latin typeface="Poppins Ultra-Bold"/>
                <a:ea typeface="Poppins Ultra-Bold"/>
                <a:cs typeface="Poppins Ultra-Bold"/>
                <a:sym typeface="Poppins Ultra-Bold"/>
              </a:rPr>
              <a:t>Acertos 15</a:t>
            </a:r>
          </a:p>
          <a:p>
            <a:pPr algn="ctr">
              <a:lnSpc>
                <a:spcPts val="4550"/>
              </a:lnSpc>
            </a:pPr>
            <a:r>
              <a:rPr lang="en-US" sz="4137" b="1" spc="-103">
                <a:solidFill>
                  <a:srgbClr val="FFBD59"/>
                </a:solidFill>
                <a:latin typeface="Poppins Ultra-Bold"/>
                <a:ea typeface="Poppins Ultra-Bold"/>
                <a:cs typeface="Poppins Ultra-Bold"/>
                <a:sym typeface="Poppins Ultra-Bold"/>
              </a:rPr>
              <a:t>Erros 10</a:t>
            </a:r>
          </a:p>
          <a:p>
            <a:pPr algn="ctr">
              <a:lnSpc>
                <a:spcPts val="4550"/>
              </a:lnSpc>
            </a:pPr>
            <a:r>
              <a:rPr lang="en-US" sz="4137" b="1" spc="-103">
                <a:solidFill>
                  <a:srgbClr val="FFBD59"/>
                </a:solidFill>
                <a:latin typeface="Poppins Ultra-Bold"/>
                <a:ea typeface="Poppins Ultra-Bold"/>
                <a:cs typeface="Poppins Ultra-Bold"/>
                <a:sym typeface="Poppins Ultra-Bold"/>
              </a:rPr>
              <a:t>Total 25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sp>
        <p:nvSpPr>
          <p:cNvPr id="2" name="Freeform 2"/>
          <p:cNvSpPr/>
          <p:nvPr/>
        </p:nvSpPr>
        <p:spPr>
          <a:xfrm>
            <a:off x="2824570" y="6102776"/>
            <a:ext cx="714985" cy="714985"/>
          </a:xfrm>
          <a:custGeom>
            <a:avLst/>
            <a:gdLst/>
            <a:ahLst/>
            <a:cxnLst/>
            <a:rect l="l" t="t" r="r" b="b"/>
            <a:pathLst>
              <a:path w="714985" h="714985">
                <a:moveTo>
                  <a:pt x="0" y="0"/>
                </a:moveTo>
                <a:lnTo>
                  <a:pt x="714986" y="0"/>
                </a:lnTo>
                <a:lnTo>
                  <a:pt x="714986" y="714985"/>
                </a:lnTo>
                <a:lnTo>
                  <a:pt x="0" y="714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80340" y="2430612"/>
            <a:ext cx="401004" cy="693560"/>
          </a:xfrm>
          <a:custGeom>
            <a:avLst/>
            <a:gdLst/>
            <a:ahLst/>
            <a:cxnLst/>
            <a:rect l="l" t="t" r="r" b="b"/>
            <a:pathLst>
              <a:path w="401004" h="693560">
                <a:moveTo>
                  <a:pt x="0" y="0"/>
                </a:moveTo>
                <a:lnTo>
                  <a:pt x="401004" y="0"/>
                </a:lnTo>
                <a:lnTo>
                  <a:pt x="401004" y="693560"/>
                </a:lnTo>
                <a:lnTo>
                  <a:pt x="0" y="6935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0090402" y="2422270"/>
            <a:ext cx="703277" cy="642619"/>
          </a:xfrm>
          <a:custGeom>
            <a:avLst/>
            <a:gdLst/>
            <a:ahLst/>
            <a:cxnLst/>
            <a:rect l="l" t="t" r="r" b="b"/>
            <a:pathLst>
              <a:path w="703277" h="642619">
                <a:moveTo>
                  <a:pt x="0" y="0"/>
                </a:moveTo>
                <a:lnTo>
                  <a:pt x="703277" y="0"/>
                </a:lnTo>
                <a:lnTo>
                  <a:pt x="703277" y="642619"/>
                </a:lnTo>
                <a:lnTo>
                  <a:pt x="0" y="6426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52912" y="6297183"/>
            <a:ext cx="540768" cy="540768"/>
          </a:xfrm>
          <a:custGeom>
            <a:avLst/>
            <a:gdLst/>
            <a:ahLst/>
            <a:cxnLst/>
            <a:rect l="l" t="t" r="r" b="b"/>
            <a:pathLst>
              <a:path w="540768" h="540768">
                <a:moveTo>
                  <a:pt x="0" y="0"/>
                </a:moveTo>
                <a:lnTo>
                  <a:pt x="540767" y="0"/>
                </a:lnTo>
                <a:lnTo>
                  <a:pt x="540767" y="540768"/>
                </a:lnTo>
                <a:lnTo>
                  <a:pt x="0" y="54076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5605515" y="806298"/>
            <a:ext cx="7031493" cy="852170"/>
          </a:xfrm>
          <a:prstGeom prst="rect">
            <a:avLst/>
          </a:prstGeom>
        </p:spPr>
        <p:txBody>
          <a:bodyPr lIns="0" tIns="0" rIns="0" bIns="0" rtlCol="0" anchor="t">
            <a:spAutoFit/>
          </a:bodyPr>
          <a:lstStyle/>
          <a:p>
            <a:pPr algn="ctr">
              <a:lnSpc>
                <a:spcPts val="6159"/>
              </a:lnSpc>
            </a:pPr>
            <a:r>
              <a:rPr lang="en-US" sz="5599" b="1" spc="-139">
                <a:solidFill>
                  <a:srgbClr val="FFFFFF"/>
                </a:solidFill>
                <a:latin typeface="Poppins Ultra-Bold"/>
                <a:ea typeface="Poppins Ultra-Bold"/>
                <a:cs typeface="Poppins Ultra-Bold"/>
                <a:sym typeface="Poppins Ultra-Bold"/>
              </a:rPr>
              <a:t>Análise SWOT</a:t>
            </a:r>
            <a:r>
              <a:rPr lang="en-US" sz="5599" b="1" spc="-139">
                <a:solidFill>
                  <a:srgbClr val="89FFDB"/>
                </a:solidFill>
                <a:latin typeface="Poppins Ultra-Bold"/>
                <a:ea typeface="Poppins Ultra-Bold"/>
                <a:cs typeface="Poppins Ultra-Bold"/>
                <a:sym typeface="Poppins Ultra-Bold"/>
              </a:rPr>
              <a:t>.</a:t>
            </a:r>
          </a:p>
        </p:txBody>
      </p:sp>
      <p:sp>
        <p:nvSpPr>
          <p:cNvPr id="7" name="TextBox 7"/>
          <p:cNvSpPr txBox="1"/>
          <p:nvPr/>
        </p:nvSpPr>
        <p:spPr>
          <a:xfrm>
            <a:off x="6522021" y="1658468"/>
            <a:ext cx="5198481" cy="405765"/>
          </a:xfrm>
          <a:prstGeom prst="rect">
            <a:avLst/>
          </a:prstGeom>
        </p:spPr>
        <p:txBody>
          <a:bodyPr lIns="0" tIns="0" rIns="0" bIns="0" rtlCol="0" anchor="t">
            <a:spAutoFit/>
          </a:bodyPr>
          <a:lstStyle/>
          <a:p>
            <a:pPr algn="ctr">
              <a:lnSpc>
                <a:spcPts val="2969"/>
              </a:lnSpc>
            </a:pPr>
            <a:r>
              <a:rPr lang="en-US" sz="2699" spc="337">
                <a:solidFill>
                  <a:srgbClr val="89FFDB"/>
                </a:solidFill>
                <a:latin typeface="Poppins"/>
                <a:ea typeface="Poppins"/>
                <a:cs typeface="Poppins"/>
                <a:sym typeface="Poppins"/>
              </a:rPr>
              <a:t>C-COMUNICA</a:t>
            </a:r>
          </a:p>
        </p:txBody>
      </p:sp>
      <p:sp>
        <p:nvSpPr>
          <p:cNvPr id="8" name="TextBox 8"/>
          <p:cNvSpPr txBox="1"/>
          <p:nvPr/>
        </p:nvSpPr>
        <p:spPr>
          <a:xfrm>
            <a:off x="4900444" y="2474910"/>
            <a:ext cx="2047803" cy="634277"/>
          </a:xfrm>
          <a:prstGeom prst="rect">
            <a:avLst/>
          </a:prstGeom>
        </p:spPr>
        <p:txBody>
          <a:bodyPr lIns="0" tIns="0" rIns="0" bIns="0" rtlCol="0" anchor="t">
            <a:spAutoFit/>
          </a:bodyPr>
          <a:lstStyle/>
          <a:p>
            <a:pPr algn="l">
              <a:lnSpc>
                <a:spcPts val="4612"/>
              </a:lnSpc>
            </a:pPr>
            <a:r>
              <a:rPr lang="en-US" sz="4193" b="1" spc="-104">
                <a:solidFill>
                  <a:srgbClr val="49C3FB"/>
                </a:solidFill>
                <a:latin typeface="Poppins Ultra-Bold"/>
                <a:ea typeface="Poppins Ultra-Bold"/>
                <a:cs typeface="Poppins Ultra-Bold"/>
                <a:sym typeface="Poppins Ultra-Bold"/>
              </a:rPr>
              <a:t>FORÇA</a:t>
            </a:r>
          </a:p>
        </p:txBody>
      </p:sp>
      <p:grpSp>
        <p:nvGrpSpPr>
          <p:cNvPr id="9" name="Group 9"/>
          <p:cNvGrpSpPr/>
          <p:nvPr/>
        </p:nvGrpSpPr>
        <p:grpSpPr>
          <a:xfrm>
            <a:off x="9384142" y="2330932"/>
            <a:ext cx="6505733" cy="3320291"/>
            <a:chOff x="0" y="0"/>
            <a:chExt cx="1606712" cy="820008"/>
          </a:xfrm>
        </p:grpSpPr>
        <p:sp>
          <p:nvSpPr>
            <p:cNvPr id="10" name="Freeform 10"/>
            <p:cNvSpPr/>
            <p:nvPr/>
          </p:nvSpPr>
          <p:spPr>
            <a:xfrm>
              <a:off x="0" y="0"/>
              <a:ext cx="1606712" cy="820008"/>
            </a:xfrm>
            <a:custGeom>
              <a:avLst/>
              <a:gdLst/>
              <a:ahLst/>
              <a:cxnLst/>
              <a:rect l="l" t="t" r="r" b="b"/>
              <a:pathLst>
                <a:path w="1606712" h="820008">
                  <a:moveTo>
                    <a:pt x="60691" y="0"/>
                  </a:moveTo>
                  <a:lnTo>
                    <a:pt x="1546021" y="0"/>
                  </a:lnTo>
                  <a:cubicBezTo>
                    <a:pt x="1562118" y="0"/>
                    <a:pt x="1577555" y="6394"/>
                    <a:pt x="1588936" y="17776"/>
                  </a:cubicBezTo>
                  <a:cubicBezTo>
                    <a:pt x="1600318" y="29158"/>
                    <a:pt x="1606712" y="44595"/>
                    <a:pt x="1606712" y="60691"/>
                  </a:cubicBezTo>
                  <a:lnTo>
                    <a:pt x="1606712" y="759317"/>
                  </a:lnTo>
                  <a:cubicBezTo>
                    <a:pt x="1606712" y="775413"/>
                    <a:pt x="1600318" y="790850"/>
                    <a:pt x="1588936" y="802232"/>
                  </a:cubicBezTo>
                  <a:cubicBezTo>
                    <a:pt x="1577555" y="813614"/>
                    <a:pt x="1562118" y="820008"/>
                    <a:pt x="1546021" y="820008"/>
                  </a:cubicBezTo>
                  <a:lnTo>
                    <a:pt x="60691" y="820008"/>
                  </a:lnTo>
                  <a:cubicBezTo>
                    <a:pt x="44595" y="820008"/>
                    <a:pt x="29158" y="813614"/>
                    <a:pt x="17776" y="802232"/>
                  </a:cubicBezTo>
                  <a:cubicBezTo>
                    <a:pt x="6394" y="790850"/>
                    <a:pt x="0" y="775413"/>
                    <a:pt x="0" y="759317"/>
                  </a:cubicBezTo>
                  <a:lnTo>
                    <a:pt x="0" y="60691"/>
                  </a:lnTo>
                  <a:cubicBezTo>
                    <a:pt x="0" y="44595"/>
                    <a:pt x="6394" y="29158"/>
                    <a:pt x="17776" y="17776"/>
                  </a:cubicBezTo>
                  <a:cubicBezTo>
                    <a:pt x="29158" y="6394"/>
                    <a:pt x="44595" y="0"/>
                    <a:pt x="60691" y="0"/>
                  </a:cubicBezTo>
                  <a:close/>
                </a:path>
              </a:pathLst>
            </a:custGeom>
            <a:solidFill>
              <a:srgbClr val="FFDE59">
                <a:alpha val="6667"/>
              </a:srgbClr>
            </a:solidFill>
          </p:spPr>
        </p:sp>
        <p:sp>
          <p:nvSpPr>
            <p:cNvPr id="11" name="TextBox 11"/>
            <p:cNvSpPr txBox="1"/>
            <p:nvPr/>
          </p:nvSpPr>
          <p:spPr>
            <a:xfrm>
              <a:off x="0" y="-38100"/>
              <a:ext cx="1606712" cy="858108"/>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1156140" y="2430612"/>
            <a:ext cx="3347115" cy="634277"/>
          </a:xfrm>
          <a:prstGeom prst="rect">
            <a:avLst/>
          </a:prstGeom>
        </p:spPr>
        <p:txBody>
          <a:bodyPr lIns="0" tIns="0" rIns="0" bIns="0" rtlCol="0" anchor="t">
            <a:spAutoFit/>
          </a:bodyPr>
          <a:lstStyle/>
          <a:p>
            <a:pPr algn="l">
              <a:lnSpc>
                <a:spcPts val="4612"/>
              </a:lnSpc>
            </a:pPr>
            <a:r>
              <a:rPr lang="en-US" sz="4193" b="1" spc="-104">
                <a:solidFill>
                  <a:srgbClr val="FFDE59"/>
                </a:solidFill>
                <a:latin typeface="Poppins Ultra-Bold"/>
                <a:ea typeface="Poppins Ultra-Bold"/>
                <a:cs typeface="Poppins Ultra-Bold"/>
                <a:sym typeface="Poppins Ultra-Bold"/>
              </a:rPr>
              <a:t>FRAQUEZAS</a:t>
            </a:r>
          </a:p>
        </p:txBody>
      </p:sp>
      <p:sp>
        <p:nvSpPr>
          <p:cNvPr id="13" name="TextBox 13"/>
          <p:cNvSpPr txBox="1"/>
          <p:nvPr/>
        </p:nvSpPr>
        <p:spPr>
          <a:xfrm>
            <a:off x="9750397" y="3331589"/>
            <a:ext cx="6139478" cy="2004170"/>
          </a:xfrm>
          <a:prstGeom prst="rect">
            <a:avLst/>
          </a:prstGeom>
        </p:spPr>
        <p:txBody>
          <a:bodyPr lIns="0" tIns="0" rIns="0" bIns="0" rtlCol="0" anchor="t">
            <a:spAutoFit/>
          </a:bodyPr>
          <a:lstStyle/>
          <a:p>
            <a:pPr algn="l">
              <a:lnSpc>
                <a:spcPts val="3220"/>
              </a:lnSpc>
            </a:pPr>
            <a:r>
              <a:rPr lang="en-US" sz="2147" spc="268">
                <a:solidFill>
                  <a:srgbClr val="FFFFFF">
                    <a:alpha val="74902"/>
                  </a:srgbClr>
                </a:solidFill>
                <a:latin typeface="Poppins"/>
                <a:ea typeface="Poppins"/>
                <a:cs typeface="Poppins"/>
                <a:sym typeface="Poppins"/>
              </a:rPr>
              <a:t>RELACIONAMENTO COM O CLIENTE</a:t>
            </a:r>
          </a:p>
          <a:p>
            <a:pPr algn="l">
              <a:lnSpc>
                <a:spcPts val="3220"/>
              </a:lnSpc>
            </a:pPr>
            <a:r>
              <a:rPr lang="en-US" sz="2147" spc="268">
                <a:solidFill>
                  <a:srgbClr val="FFFFFF">
                    <a:alpha val="74902"/>
                  </a:srgbClr>
                </a:solidFill>
                <a:latin typeface="Poppins"/>
                <a:ea typeface="Poppins"/>
                <a:cs typeface="Poppins"/>
                <a:sym typeface="Poppins"/>
              </a:rPr>
              <a:t>Concorrência Intensa </a:t>
            </a:r>
          </a:p>
          <a:p>
            <a:pPr algn="l">
              <a:lnSpc>
                <a:spcPts val="3220"/>
              </a:lnSpc>
            </a:pPr>
            <a:r>
              <a:rPr lang="en-US" sz="2147" spc="268">
                <a:solidFill>
                  <a:srgbClr val="FFFFFF">
                    <a:alpha val="74902"/>
                  </a:srgbClr>
                </a:solidFill>
                <a:latin typeface="Poppins"/>
                <a:ea typeface="Poppins"/>
                <a:cs typeface="Poppins"/>
                <a:sym typeface="Poppins"/>
              </a:rPr>
              <a:t>Nível de serviço</a:t>
            </a:r>
          </a:p>
          <a:p>
            <a:pPr algn="l">
              <a:lnSpc>
                <a:spcPts val="3220"/>
              </a:lnSpc>
            </a:pPr>
            <a:endParaRPr lang="en-US" sz="2147" spc="268">
              <a:solidFill>
                <a:srgbClr val="FFFFFF">
                  <a:alpha val="74902"/>
                </a:srgbClr>
              </a:solidFill>
              <a:latin typeface="Poppins"/>
              <a:ea typeface="Poppins"/>
              <a:cs typeface="Poppins"/>
              <a:sym typeface="Poppins"/>
            </a:endParaRPr>
          </a:p>
          <a:p>
            <a:pPr algn="l">
              <a:lnSpc>
                <a:spcPts val="3220"/>
              </a:lnSpc>
            </a:pPr>
            <a:endParaRPr lang="en-US" sz="2147" spc="268">
              <a:solidFill>
                <a:srgbClr val="FFFFFF">
                  <a:alpha val="74902"/>
                </a:srgbClr>
              </a:solidFill>
              <a:latin typeface="Poppins"/>
              <a:ea typeface="Poppins"/>
              <a:cs typeface="Poppins"/>
              <a:sym typeface="Poppins"/>
            </a:endParaRPr>
          </a:p>
        </p:txBody>
      </p:sp>
      <p:sp>
        <p:nvSpPr>
          <p:cNvPr id="14" name="TextBox 14"/>
          <p:cNvSpPr txBox="1"/>
          <p:nvPr/>
        </p:nvSpPr>
        <p:spPr>
          <a:xfrm>
            <a:off x="3616820" y="6183484"/>
            <a:ext cx="5153828" cy="634277"/>
          </a:xfrm>
          <a:prstGeom prst="rect">
            <a:avLst/>
          </a:prstGeom>
        </p:spPr>
        <p:txBody>
          <a:bodyPr lIns="0" tIns="0" rIns="0" bIns="0" rtlCol="0" anchor="t">
            <a:spAutoFit/>
          </a:bodyPr>
          <a:lstStyle/>
          <a:p>
            <a:pPr algn="l">
              <a:lnSpc>
                <a:spcPts val="4612"/>
              </a:lnSpc>
            </a:pPr>
            <a:r>
              <a:rPr lang="en-US" sz="4193" b="1" spc="-104">
                <a:solidFill>
                  <a:srgbClr val="51DD9C"/>
                </a:solidFill>
                <a:latin typeface="Poppins Ultra-Bold"/>
                <a:ea typeface="Poppins Ultra-Bold"/>
                <a:cs typeface="Poppins Ultra-Bold"/>
                <a:sym typeface="Poppins Ultra-Bold"/>
              </a:rPr>
              <a:t>OPORTUNIDADES</a:t>
            </a:r>
          </a:p>
        </p:txBody>
      </p:sp>
      <p:sp>
        <p:nvSpPr>
          <p:cNvPr id="15" name="TextBox 15"/>
          <p:cNvSpPr txBox="1"/>
          <p:nvPr/>
        </p:nvSpPr>
        <p:spPr>
          <a:xfrm>
            <a:off x="2824570" y="7041266"/>
            <a:ext cx="5946078" cy="2404220"/>
          </a:xfrm>
          <a:prstGeom prst="rect">
            <a:avLst/>
          </a:prstGeom>
        </p:spPr>
        <p:txBody>
          <a:bodyPr lIns="0" tIns="0" rIns="0" bIns="0" rtlCol="0" anchor="t">
            <a:spAutoFit/>
          </a:bodyPr>
          <a:lstStyle/>
          <a:p>
            <a:pPr algn="l">
              <a:lnSpc>
                <a:spcPts val="3220"/>
              </a:lnSpc>
            </a:pPr>
            <a:r>
              <a:rPr lang="en-US" sz="2147" spc="268">
                <a:solidFill>
                  <a:srgbClr val="FFFFFF">
                    <a:alpha val="74902"/>
                  </a:srgbClr>
                </a:solidFill>
                <a:latin typeface="Poppins"/>
                <a:ea typeface="Poppins"/>
                <a:cs typeface="Poppins"/>
                <a:sym typeface="Poppins"/>
              </a:rPr>
              <a:t>REDUÇÃO DE IMPOSTOS DE PRODUTOS IMPORTADOS</a:t>
            </a:r>
          </a:p>
          <a:p>
            <a:pPr algn="l">
              <a:lnSpc>
                <a:spcPts val="3220"/>
              </a:lnSpc>
            </a:pPr>
            <a:r>
              <a:rPr lang="en-US" sz="2147" spc="268">
                <a:solidFill>
                  <a:srgbClr val="FFFFFF">
                    <a:alpha val="74902"/>
                  </a:srgbClr>
                </a:solidFill>
                <a:latin typeface="Poppins"/>
                <a:ea typeface="Poppins"/>
                <a:cs typeface="Poppins"/>
                <a:sym typeface="Poppins"/>
              </a:rPr>
              <a:t>Feira de Negócios </a:t>
            </a:r>
          </a:p>
          <a:p>
            <a:pPr algn="l">
              <a:lnSpc>
                <a:spcPts val="3220"/>
              </a:lnSpc>
            </a:pPr>
            <a:endParaRPr lang="en-US" sz="2147" spc="268">
              <a:solidFill>
                <a:srgbClr val="FFFFFF">
                  <a:alpha val="74902"/>
                </a:srgbClr>
              </a:solidFill>
              <a:latin typeface="Poppins"/>
              <a:ea typeface="Poppins"/>
              <a:cs typeface="Poppins"/>
              <a:sym typeface="Poppins"/>
            </a:endParaRPr>
          </a:p>
          <a:p>
            <a:pPr algn="l">
              <a:lnSpc>
                <a:spcPts val="3220"/>
              </a:lnSpc>
            </a:pPr>
            <a:endParaRPr lang="en-US" sz="2147" spc="268">
              <a:solidFill>
                <a:srgbClr val="FFFFFF">
                  <a:alpha val="74902"/>
                </a:srgbClr>
              </a:solidFill>
              <a:latin typeface="Poppins"/>
              <a:ea typeface="Poppins"/>
              <a:cs typeface="Poppins"/>
              <a:sym typeface="Poppins"/>
            </a:endParaRPr>
          </a:p>
          <a:p>
            <a:pPr algn="l">
              <a:lnSpc>
                <a:spcPts val="3220"/>
              </a:lnSpc>
            </a:pPr>
            <a:endParaRPr lang="en-US" sz="2147" spc="268">
              <a:solidFill>
                <a:srgbClr val="FFFFFF">
                  <a:alpha val="74902"/>
                </a:srgbClr>
              </a:solidFill>
              <a:latin typeface="Poppins"/>
              <a:ea typeface="Poppins"/>
              <a:cs typeface="Poppins"/>
              <a:sym typeface="Poppins"/>
            </a:endParaRPr>
          </a:p>
        </p:txBody>
      </p:sp>
      <p:grpSp>
        <p:nvGrpSpPr>
          <p:cNvPr id="16" name="Group 16"/>
          <p:cNvGrpSpPr/>
          <p:nvPr/>
        </p:nvGrpSpPr>
        <p:grpSpPr>
          <a:xfrm>
            <a:off x="9384142" y="6003649"/>
            <a:ext cx="6505733" cy="3320291"/>
            <a:chOff x="0" y="0"/>
            <a:chExt cx="1606712" cy="820008"/>
          </a:xfrm>
        </p:grpSpPr>
        <p:sp>
          <p:nvSpPr>
            <p:cNvPr id="17" name="Freeform 17"/>
            <p:cNvSpPr/>
            <p:nvPr/>
          </p:nvSpPr>
          <p:spPr>
            <a:xfrm>
              <a:off x="0" y="0"/>
              <a:ext cx="1606712" cy="820008"/>
            </a:xfrm>
            <a:custGeom>
              <a:avLst/>
              <a:gdLst/>
              <a:ahLst/>
              <a:cxnLst/>
              <a:rect l="l" t="t" r="r" b="b"/>
              <a:pathLst>
                <a:path w="1606712" h="820008">
                  <a:moveTo>
                    <a:pt x="60691" y="0"/>
                  </a:moveTo>
                  <a:lnTo>
                    <a:pt x="1546021" y="0"/>
                  </a:lnTo>
                  <a:cubicBezTo>
                    <a:pt x="1562118" y="0"/>
                    <a:pt x="1577555" y="6394"/>
                    <a:pt x="1588936" y="17776"/>
                  </a:cubicBezTo>
                  <a:cubicBezTo>
                    <a:pt x="1600318" y="29158"/>
                    <a:pt x="1606712" y="44595"/>
                    <a:pt x="1606712" y="60691"/>
                  </a:cubicBezTo>
                  <a:lnTo>
                    <a:pt x="1606712" y="759317"/>
                  </a:lnTo>
                  <a:cubicBezTo>
                    <a:pt x="1606712" y="775413"/>
                    <a:pt x="1600318" y="790850"/>
                    <a:pt x="1588936" y="802232"/>
                  </a:cubicBezTo>
                  <a:cubicBezTo>
                    <a:pt x="1577555" y="813614"/>
                    <a:pt x="1562118" y="820008"/>
                    <a:pt x="1546021" y="820008"/>
                  </a:cubicBezTo>
                  <a:lnTo>
                    <a:pt x="60691" y="820008"/>
                  </a:lnTo>
                  <a:cubicBezTo>
                    <a:pt x="44595" y="820008"/>
                    <a:pt x="29158" y="813614"/>
                    <a:pt x="17776" y="802232"/>
                  </a:cubicBezTo>
                  <a:cubicBezTo>
                    <a:pt x="6394" y="790850"/>
                    <a:pt x="0" y="775413"/>
                    <a:pt x="0" y="759317"/>
                  </a:cubicBezTo>
                  <a:lnTo>
                    <a:pt x="0" y="60691"/>
                  </a:lnTo>
                  <a:cubicBezTo>
                    <a:pt x="0" y="44595"/>
                    <a:pt x="6394" y="29158"/>
                    <a:pt x="17776" y="17776"/>
                  </a:cubicBezTo>
                  <a:cubicBezTo>
                    <a:pt x="29158" y="6394"/>
                    <a:pt x="44595" y="0"/>
                    <a:pt x="60691" y="0"/>
                  </a:cubicBezTo>
                  <a:close/>
                </a:path>
              </a:pathLst>
            </a:custGeom>
            <a:solidFill>
              <a:srgbClr val="FFDE59">
                <a:alpha val="6667"/>
              </a:srgbClr>
            </a:solidFill>
          </p:spPr>
        </p:sp>
        <p:sp>
          <p:nvSpPr>
            <p:cNvPr id="18" name="TextBox 18"/>
            <p:cNvSpPr txBox="1"/>
            <p:nvPr/>
          </p:nvSpPr>
          <p:spPr>
            <a:xfrm>
              <a:off x="0" y="-38100"/>
              <a:ext cx="1606712" cy="858108"/>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rot="8337690">
            <a:off x="2529971" y="-11418864"/>
            <a:ext cx="13708343" cy="13708343"/>
          </a:xfrm>
          <a:custGeom>
            <a:avLst/>
            <a:gdLst/>
            <a:ahLst/>
            <a:cxnLst/>
            <a:rect l="l" t="t" r="r" b="b"/>
            <a:pathLst>
              <a:path w="13708343" h="13708343">
                <a:moveTo>
                  <a:pt x="0" y="0"/>
                </a:moveTo>
                <a:lnTo>
                  <a:pt x="13708343" y="0"/>
                </a:lnTo>
                <a:lnTo>
                  <a:pt x="13708343" y="13708343"/>
                </a:lnTo>
                <a:lnTo>
                  <a:pt x="0" y="13708343"/>
                </a:lnTo>
                <a:lnTo>
                  <a:pt x="0" y="0"/>
                </a:lnTo>
                <a:close/>
              </a:path>
            </a:pathLst>
          </a:custGeom>
          <a:blipFill>
            <a:blip r:embed="rId10">
              <a:alphaModFix amt="21999"/>
              <a:extLst>
                <a:ext uri="{96DAC541-7B7A-43D3-8B79-37D633B846F1}">
                  <asvg:svgBlip xmlns:asvg="http://schemas.microsoft.com/office/drawing/2016/SVG/main" r:embed="rId11"/>
                </a:ext>
              </a:extLst>
            </a:blip>
            <a:stretch>
              <a:fillRect/>
            </a:stretch>
          </a:blipFill>
        </p:spPr>
      </p:sp>
      <p:grpSp>
        <p:nvGrpSpPr>
          <p:cNvPr id="20" name="Group 20"/>
          <p:cNvGrpSpPr/>
          <p:nvPr/>
        </p:nvGrpSpPr>
        <p:grpSpPr>
          <a:xfrm>
            <a:off x="2458316" y="2330932"/>
            <a:ext cx="6505733" cy="3320291"/>
            <a:chOff x="0" y="0"/>
            <a:chExt cx="1606712" cy="820008"/>
          </a:xfrm>
        </p:grpSpPr>
        <p:sp>
          <p:nvSpPr>
            <p:cNvPr id="21" name="Freeform 21"/>
            <p:cNvSpPr/>
            <p:nvPr/>
          </p:nvSpPr>
          <p:spPr>
            <a:xfrm>
              <a:off x="0" y="0"/>
              <a:ext cx="1606712" cy="820008"/>
            </a:xfrm>
            <a:custGeom>
              <a:avLst/>
              <a:gdLst/>
              <a:ahLst/>
              <a:cxnLst/>
              <a:rect l="l" t="t" r="r" b="b"/>
              <a:pathLst>
                <a:path w="1606712" h="820008">
                  <a:moveTo>
                    <a:pt x="60691" y="0"/>
                  </a:moveTo>
                  <a:lnTo>
                    <a:pt x="1546021" y="0"/>
                  </a:lnTo>
                  <a:cubicBezTo>
                    <a:pt x="1562118" y="0"/>
                    <a:pt x="1577555" y="6394"/>
                    <a:pt x="1588936" y="17776"/>
                  </a:cubicBezTo>
                  <a:cubicBezTo>
                    <a:pt x="1600318" y="29158"/>
                    <a:pt x="1606712" y="44595"/>
                    <a:pt x="1606712" y="60691"/>
                  </a:cubicBezTo>
                  <a:lnTo>
                    <a:pt x="1606712" y="759317"/>
                  </a:lnTo>
                  <a:cubicBezTo>
                    <a:pt x="1606712" y="775413"/>
                    <a:pt x="1600318" y="790850"/>
                    <a:pt x="1588936" y="802232"/>
                  </a:cubicBezTo>
                  <a:cubicBezTo>
                    <a:pt x="1577555" y="813614"/>
                    <a:pt x="1562118" y="820008"/>
                    <a:pt x="1546021" y="820008"/>
                  </a:cubicBezTo>
                  <a:lnTo>
                    <a:pt x="60691" y="820008"/>
                  </a:lnTo>
                  <a:cubicBezTo>
                    <a:pt x="44595" y="820008"/>
                    <a:pt x="29158" y="813614"/>
                    <a:pt x="17776" y="802232"/>
                  </a:cubicBezTo>
                  <a:cubicBezTo>
                    <a:pt x="6394" y="790850"/>
                    <a:pt x="0" y="775413"/>
                    <a:pt x="0" y="759317"/>
                  </a:cubicBezTo>
                  <a:lnTo>
                    <a:pt x="0" y="60691"/>
                  </a:lnTo>
                  <a:cubicBezTo>
                    <a:pt x="0" y="44595"/>
                    <a:pt x="6394" y="29158"/>
                    <a:pt x="17776" y="17776"/>
                  </a:cubicBezTo>
                  <a:cubicBezTo>
                    <a:pt x="29158" y="6394"/>
                    <a:pt x="44595" y="0"/>
                    <a:pt x="60691" y="0"/>
                  </a:cubicBezTo>
                  <a:close/>
                </a:path>
              </a:pathLst>
            </a:custGeom>
            <a:solidFill>
              <a:srgbClr val="49C3FB">
                <a:alpha val="6667"/>
              </a:srgbClr>
            </a:solidFill>
          </p:spPr>
        </p:sp>
        <p:sp>
          <p:nvSpPr>
            <p:cNvPr id="22" name="TextBox 22"/>
            <p:cNvSpPr txBox="1"/>
            <p:nvPr/>
          </p:nvSpPr>
          <p:spPr>
            <a:xfrm>
              <a:off x="0" y="-38100"/>
              <a:ext cx="1606712" cy="858108"/>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2824570" y="3331589"/>
            <a:ext cx="6139478" cy="2404220"/>
          </a:xfrm>
          <a:prstGeom prst="rect">
            <a:avLst/>
          </a:prstGeom>
        </p:spPr>
        <p:txBody>
          <a:bodyPr lIns="0" tIns="0" rIns="0" bIns="0" rtlCol="0" anchor="t">
            <a:spAutoFit/>
          </a:bodyPr>
          <a:lstStyle/>
          <a:p>
            <a:pPr algn="l">
              <a:lnSpc>
                <a:spcPts val="3220"/>
              </a:lnSpc>
            </a:pPr>
            <a:r>
              <a:rPr lang="en-US" sz="2147" spc="268">
                <a:solidFill>
                  <a:srgbClr val="FFFFFF">
                    <a:alpha val="74902"/>
                  </a:srgbClr>
                </a:solidFill>
                <a:latin typeface="Poppins"/>
                <a:ea typeface="Poppins"/>
                <a:cs typeface="Poppins"/>
                <a:sym typeface="Poppins"/>
              </a:rPr>
              <a:t>CONHECIMENTO SOBRE O PRODUTO</a:t>
            </a:r>
          </a:p>
          <a:p>
            <a:pPr algn="l">
              <a:lnSpc>
                <a:spcPts val="3220"/>
              </a:lnSpc>
            </a:pPr>
            <a:r>
              <a:rPr lang="en-US" sz="2147" spc="268">
                <a:solidFill>
                  <a:srgbClr val="FFFFFF">
                    <a:alpha val="74902"/>
                  </a:srgbClr>
                </a:solidFill>
                <a:latin typeface="Poppins"/>
                <a:ea typeface="Poppins"/>
                <a:cs typeface="Poppins"/>
                <a:sym typeface="Poppins"/>
              </a:rPr>
              <a:t>Planejamento e Análise de Mercado</a:t>
            </a:r>
          </a:p>
          <a:p>
            <a:pPr algn="l">
              <a:lnSpc>
                <a:spcPts val="3220"/>
              </a:lnSpc>
            </a:pPr>
            <a:r>
              <a:rPr lang="en-US" sz="2147" spc="268">
                <a:solidFill>
                  <a:srgbClr val="FFFFFF">
                    <a:alpha val="74902"/>
                  </a:srgbClr>
                </a:solidFill>
                <a:latin typeface="Poppins"/>
                <a:ea typeface="Poppins"/>
                <a:cs typeface="Poppins"/>
                <a:sym typeface="Poppins"/>
              </a:rPr>
              <a:t>Preço praticado</a:t>
            </a:r>
          </a:p>
          <a:p>
            <a:pPr algn="l">
              <a:lnSpc>
                <a:spcPts val="3220"/>
              </a:lnSpc>
            </a:pPr>
            <a:r>
              <a:rPr lang="en-US" sz="2147" spc="268">
                <a:solidFill>
                  <a:srgbClr val="FFFFFF">
                    <a:alpha val="74902"/>
                  </a:srgbClr>
                </a:solidFill>
                <a:latin typeface="Poppins"/>
                <a:ea typeface="Poppins"/>
                <a:cs typeface="Poppins"/>
                <a:sym typeface="Poppins"/>
              </a:rPr>
              <a:t>Parcerias Estratégicas</a:t>
            </a:r>
          </a:p>
          <a:p>
            <a:pPr algn="l">
              <a:lnSpc>
                <a:spcPts val="3220"/>
              </a:lnSpc>
            </a:pPr>
            <a:endParaRPr lang="en-US" sz="2147" spc="268">
              <a:solidFill>
                <a:srgbClr val="FFFFFF">
                  <a:alpha val="74902"/>
                </a:srgbClr>
              </a:solidFill>
              <a:latin typeface="Poppins"/>
              <a:ea typeface="Poppins"/>
              <a:cs typeface="Poppins"/>
              <a:sym typeface="Poppins"/>
            </a:endParaRPr>
          </a:p>
        </p:txBody>
      </p:sp>
      <p:grpSp>
        <p:nvGrpSpPr>
          <p:cNvPr id="24" name="Group 24"/>
          <p:cNvGrpSpPr/>
          <p:nvPr/>
        </p:nvGrpSpPr>
        <p:grpSpPr>
          <a:xfrm>
            <a:off x="2458316" y="6031084"/>
            <a:ext cx="6505733" cy="3320291"/>
            <a:chOff x="0" y="0"/>
            <a:chExt cx="1606712" cy="820008"/>
          </a:xfrm>
        </p:grpSpPr>
        <p:sp>
          <p:nvSpPr>
            <p:cNvPr id="25" name="Freeform 25"/>
            <p:cNvSpPr/>
            <p:nvPr/>
          </p:nvSpPr>
          <p:spPr>
            <a:xfrm>
              <a:off x="0" y="0"/>
              <a:ext cx="1606712" cy="820008"/>
            </a:xfrm>
            <a:custGeom>
              <a:avLst/>
              <a:gdLst/>
              <a:ahLst/>
              <a:cxnLst/>
              <a:rect l="l" t="t" r="r" b="b"/>
              <a:pathLst>
                <a:path w="1606712" h="820008">
                  <a:moveTo>
                    <a:pt x="60691" y="0"/>
                  </a:moveTo>
                  <a:lnTo>
                    <a:pt x="1546021" y="0"/>
                  </a:lnTo>
                  <a:cubicBezTo>
                    <a:pt x="1562118" y="0"/>
                    <a:pt x="1577555" y="6394"/>
                    <a:pt x="1588936" y="17776"/>
                  </a:cubicBezTo>
                  <a:cubicBezTo>
                    <a:pt x="1600318" y="29158"/>
                    <a:pt x="1606712" y="44595"/>
                    <a:pt x="1606712" y="60691"/>
                  </a:cubicBezTo>
                  <a:lnTo>
                    <a:pt x="1606712" y="759317"/>
                  </a:lnTo>
                  <a:cubicBezTo>
                    <a:pt x="1606712" y="775413"/>
                    <a:pt x="1600318" y="790850"/>
                    <a:pt x="1588936" y="802232"/>
                  </a:cubicBezTo>
                  <a:cubicBezTo>
                    <a:pt x="1577555" y="813614"/>
                    <a:pt x="1562118" y="820008"/>
                    <a:pt x="1546021" y="820008"/>
                  </a:cubicBezTo>
                  <a:lnTo>
                    <a:pt x="60691" y="820008"/>
                  </a:lnTo>
                  <a:cubicBezTo>
                    <a:pt x="44595" y="820008"/>
                    <a:pt x="29158" y="813614"/>
                    <a:pt x="17776" y="802232"/>
                  </a:cubicBezTo>
                  <a:cubicBezTo>
                    <a:pt x="6394" y="790850"/>
                    <a:pt x="0" y="775413"/>
                    <a:pt x="0" y="759317"/>
                  </a:cubicBezTo>
                  <a:lnTo>
                    <a:pt x="0" y="60691"/>
                  </a:lnTo>
                  <a:cubicBezTo>
                    <a:pt x="0" y="44595"/>
                    <a:pt x="6394" y="29158"/>
                    <a:pt x="17776" y="17776"/>
                  </a:cubicBezTo>
                  <a:cubicBezTo>
                    <a:pt x="29158" y="6394"/>
                    <a:pt x="44595" y="0"/>
                    <a:pt x="60691" y="0"/>
                  </a:cubicBezTo>
                  <a:close/>
                </a:path>
              </a:pathLst>
            </a:custGeom>
            <a:solidFill>
              <a:srgbClr val="FFDE59">
                <a:alpha val="6667"/>
              </a:srgbClr>
            </a:solidFill>
          </p:spPr>
        </p:sp>
        <p:sp>
          <p:nvSpPr>
            <p:cNvPr id="26" name="TextBox 26"/>
            <p:cNvSpPr txBox="1"/>
            <p:nvPr/>
          </p:nvSpPr>
          <p:spPr>
            <a:xfrm>
              <a:off x="0" y="-38100"/>
              <a:ext cx="1606712" cy="858108"/>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1156140" y="6203674"/>
            <a:ext cx="3347115" cy="634277"/>
          </a:xfrm>
          <a:prstGeom prst="rect">
            <a:avLst/>
          </a:prstGeom>
        </p:spPr>
        <p:txBody>
          <a:bodyPr lIns="0" tIns="0" rIns="0" bIns="0" rtlCol="0" anchor="t">
            <a:spAutoFit/>
          </a:bodyPr>
          <a:lstStyle/>
          <a:p>
            <a:pPr algn="l">
              <a:lnSpc>
                <a:spcPts val="4612"/>
              </a:lnSpc>
            </a:pPr>
            <a:r>
              <a:rPr lang="en-US" sz="4193" b="1" spc="-104">
                <a:solidFill>
                  <a:srgbClr val="FF5468"/>
                </a:solidFill>
                <a:latin typeface="Poppins Ultra-Bold"/>
                <a:ea typeface="Poppins Ultra-Bold"/>
                <a:cs typeface="Poppins Ultra-Bold"/>
                <a:sym typeface="Poppins Ultra-Bold"/>
              </a:rPr>
              <a:t>AMEAÇAS</a:t>
            </a:r>
          </a:p>
        </p:txBody>
      </p:sp>
      <p:sp>
        <p:nvSpPr>
          <p:cNvPr id="28" name="TextBox 28"/>
          <p:cNvSpPr txBox="1"/>
          <p:nvPr/>
        </p:nvSpPr>
        <p:spPr>
          <a:xfrm>
            <a:off x="9759958" y="7041266"/>
            <a:ext cx="6139478" cy="2004170"/>
          </a:xfrm>
          <a:prstGeom prst="rect">
            <a:avLst/>
          </a:prstGeom>
        </p:spPr>
        <p:txBody>
          <a:bodyPr lIns="0" tIns="0" rIns="0" bIns="0" rtlCol="0" anchor="t">
            <a:spAutoFit/>
          </a:bodyPr>
          <a:lstStyle/>
          <a:p>
            <a:pPr algn="l">
              <a:lnSpc>
                <a:spcPts val="3220"/>
              </a:lnSpc>
            </a:pPr>
            <a:r>
              <a:rPr lang="en-US" sz="2147" spc="268">
                <a:solidFill>
                  <a:srgbClr val="FFFFFF">
                    <a:alpha val="74902"/>
                  </a:srgbClr>
                </a:solidFill>
                <a:latin typeface="Poppins"/>
                <a:ea typeface="Poppins"/>
                <a:cs typeface="Poppins"/>
                <a:sym typeface="Poppins"/>
              </a:rPr>
              <a:t>MUDANÇA DA LGPD</a:t>
            </a:r>
          </a:p>
          <a:p>
            <a:pPr algn="l">
              <a:lnSpc>
                <a:spcPts val="3220"/>
              </a:lnSpc>
            </a:pPr>
            <a:r>
              <a:rPr lang="en-US" sz="2147" spc="268">
                <a:solidFill>
                  <a:srgbClr val="FFFFFF">
                    <a:alpha val="74902"/>
                  </a:srgbClr>
                </a:solidFill>
                <a:latin typeface="Poppins"/>
                <a:ea typeface="Poppins"/>
                <a:cs typeface="Poppins"/>
                <a:sym typeface="Poppins"/>
              </a:rPr>
              <a:t>Crises Econômicas</a:t>
            </a:r>
          </a:p>
          <a:p>
            <a:pPr algn="l">
              <a:lnSpc>
                <a:spcPts val="3220"/>
              </a:lnSpc>
            </a:pPr>
            <a:endParaRPr lang="en-US" sz="2147" spc="268">
              <a:solidFill>
                <a:srgbClr val="FFFFFF">
                  <a:alpha val="74902"/>
                </a:srgbClr>
              </a:solidFill>
              <a:latin typeface="Poppins"/>
              <a:ea typeface="Poppins"/>
              <a:cs typeface="Poppins"/>
              <a:sym typeface="Poppins"/>
            </a:endParaRPr>
          </a:p>
          <a:p>
            <a:pPr algn="l">
              <a:lnSpc>
                <a:spcPts val="3220"/>
              </a:lnSpc>
            </a:pPr>
            <a:endParaRPr lang="en-US" sz="2147" spc="268">
              <a:solidFill>
                <a:srgbClr val="FFFFFF">
                  <a:alpha val="74902"/>
                </a:srgbClr>
              </a:solidFill>
              <a:latin typeface="Poppins"/>
              <a:ea typeface="Poppins"/>
              <a:cs typeface="Poppins"/>
              <a:sym typeface="Poppins"/>
            </a:endParaRPr>
          </a:p>
          <a:p>
            <a:pPr algn="l">
              <a:lnSpc>
                <a:spcPts val="3220"/>
              </a:lnSpc>
            </a:pPr>
            <a:endParaRPr lang="en-US" sz="2147" spc="268">
              <a:solidFill>
                <a:srgbClr val="FFFFFF">
                  <a:alpha val="74902"/>
                </a:srgbClr>
              </a:solidFill>
              <a:latin typeface="Poppins"/>
              <a:ea typeface="Poppins"/>
              <a:cs typeface="Poppins"/>
              <a:sym typeface="Poppins"/>
            </a:endParaRPr>
          </a:p>
        </p:txBody>
      </p:sp>
      <p:sp>
        <p:nvSpPr>
          <p:cNvPr id="29" name="Freeform 29"/>
          <p:cNvSpPr/>
          <p:nvPr/>
        </p:nvSpPr>
        <p:spPr>
          <a:xfrm rot="8337690">
            <a:off x="5997994" y="-11418864"/>
            <a:ext cx="13708343" cy="13708343"/>
          </a:xfrm>
          <a:custGeom>
            <a:avLst/>
            <a:gdLst/>
            <a:ahLst/>
            <a:cxnLst/>
            <a:rect l="l" t="t" r="r" b="b"/>
            <a:pathLst>
              <a:path w="13708343" h="13708343">
                <a:moveTo>
                  <a:pt x="0" y="0"/>
                </a:moveTo>
                <a:lnTo>
                  <a:pt x="13708342" y="0"/>
                </a:lnTo>
                <a:lnTo>
                  <a:pt x="13708342" y="13708343"/>
                </a:lnTo>
                <a:lnTo>
                  <a:pt x="0" y="13708343"/>
                </a:lnTo>
                <a:lnTo>
                  <a:pt x="0" y="0"/>
                </a:lnTo>
                <a:close/>
              </a:path>
            </a:pathLst>
          </a:custGeom>
          <a:blipFill>
            <a:blip r:embed="rId10">
              <a:alphaModFix amt="21999"/>
              <a:extLst>
                <a:ext uri="{96DAC541-7B7A-43D3-8B79-37D633B846F1}">
                  <asvg:svgBlip xmlns:asvg="http://schemas.microsoft.com/office/drawing/2016/SVG/main" r:embed="rId11"/>
                </a:ext>
              </a:extLst>
            </a:blip>
            <a:stretch>
              <a:fillRect/>
            </a:stretch>
          </a:blipFill>
        </p:spPr>
      </p:sp>
      <p:sp>
        <p:nvSpPr>
          <p:cNvPr id="30" name="Freeform 30"/>
          <p:cNvSpPr/>
          <p:nvPr/>
        </p:nvSpPr>
        <p:spPr>
          <a:xfrm rot="8337690">
            <a:off x="10183278" y="-11188514"/>
            <a:ext cx="13708343" cy="13708343"/>
          </a:xfrm>
          <a:custGeom>
            <a:avLst/>
            <a:gdLst/>
            <a:ahLst/>
            <a:cxnLst/>
            <a:rect l="l" t="t" r="r" b="b"/>
            <a:pathLst>
              <a:path w="13708343" h="13708343">
                <a:moveTo>
                  <a:pt x="0" y="0"/>
                </a:moveTo>
                <a:lnTo>
                  <a:pt x="13708343" y="0"/>
                </a:lnTo>
                <a:lnTo>
                  <a:pt x="13708343" y="13708343"/>
                </a:lnTo>
                <a:lnTo>
                  <a:pt x="0" y="13708343"/>
                </a:lnTo>
                <a:lnTo>
                  <a:pt x="0" y="0"/>
                </a:lnTo>
                <a:close/>
              </a:path>
            </a:pathLst>
          </a:custGeom>
          <a:blipFill>
            <a:blip r:embed="rId10">
              <a:alphaModFix amt="21999"/>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0817"/>
        </a:solidFill>
        <a:effectLst/>
      </p:bgPr>
    </p:bg>
    <p:spTree>
      <p:nvGrpSpPr>
        <p:cNvPr id="1" name=""/>
        <p:cNvGrpSpPr/>
        <p:nvPr/>
      </p:nvGrpSpPr>
      <p:grpSpPr>
        <a:xfrm>
          <a:off x="0" y="0"/>
          <a:ext cx="0" cy="0"/>
          <a:chOff x="0" y="0"/>
          <a:chExt cx="0" cy="0"/>
        </a:xfrm>
      </p:grpSpPr>
      <p:sp>
        <p:nvSpPr>
          <p:cNvPr id="2" name="AutoShape 2"/>
          <p:cNvSpPr/>
          <p:nvPr/>
        </p:nvSpPr>
        <p:spPr>
          <a:xfrm>
            <a:off x="3147087" y="402072"/>
            <a:ext cx="11992211" cy="0"/>
          </a:xfrm>
          <a:prstGeom prst="line">
            <a:avLst/>
          </a:prstGeom>
          <a:ln w="9525" cap="flat">
            <a:solidFill>
              <a:srgbClr val="000000"/>
            </a:solidFill>
            <a:prstDash val="solid"/>
            <a:headEnd type="none" w="sm" len="sm"/>
            <a:tailEnd type="none" w="sm" len="sm"/>
          </a:ln>
        </p:spPr>
      </p:sp>
      <p:sp>
        <p:nvSpPr>
          <p:cNvPr id="3" name="TextBox 3"/>
          <p:cNvSpPr txBox="1"/>
          <p:nvPr/>
        </p:nvSpPr>
        <p:spPr>
          <a:xfrm>
            <a:off x="11513486" y="9372600"/>
            <a:ext cx="5907888" cy="499110"/>
          </a:xfrm>
          <a:prstGeom prst="rect">
            <a:avLst/>
          </a:prstGeom>
        </p:spPr>
        <p:txBody>
          <a:bodyPr lIns="0" tIns="0" rIns="0" bIns="0" rtlCol="0" anchor="t">
            <a:spAutoFit/>
          </a:bodyPr>
          <a:lstStyle/>
          <a:p>
            <a:pPr algn="r">
              <a:lnSpc>
                <a:spcPts val="1928"/>
              </a:lnSpc>
            </a:pPr>
            <a:r>
              <a:rPr lang="en-US" sz="1542">
                <a:solidFill>
                  <a:srgbClr val="FFFFFF"/>
                </a:solidFill>
                <a:latin typeface="Inter"/>
                <a:ea typeface="Inter"/>
                <a:cs typeface="Inter"/>
                <a:sym typeface="Inter"/>
              </a:rPr>
              <a:t>C - Comunica</a:t>
            </a:r>
          </a:p>
          <a:p>
            <a:pPr algn="r">
              <a:lnSpc>
                <a:spcPts val="1928"/>
              </a:lnSpc>
            </a:pPr>
            <a:r>
              <a:rPr lang="en-US" sz="1542">
                <a:solidFill>
                  <a:srgbClr val="FFFFFF"/>
                </a:solidFill>
                <a:latin typeface="Inter"/>
                <a:ea typeface="Inter"/>
                <a:cs typeface="Inter"/>
                <a:sym typeface="Inter"/>
              </a:rPr>
              <a:t>Centro de Distribuição de Aparelhos de Comunicação Ltda.</a:t>
            </a:r>
          </a:p>
        </p:txBody>
      </p:sp>
      <p:sp>
        <p:nvSpPr>
          <p:cNvPr id="4" name="Freeform 4"/>
          <p:cNvSpPr/>
          <p:nvPr/>
        </p:nvSpPr>
        <p:spPr>
          <a:xfrm rot="-5400000">
            <a:off x="16386062" y="-5433280"/>
            <a:ext cx="12080440" cy="12080440"/>
          </a:xfrm>
          <a:custGeom>
            <a:avLst/>
            <a:gdLst/>
            <a:ahLst/>
            <a:cxnLst/>
            <a:rect l="l" t="t" r="r" b="b"/>
            <a:pathLst>
              <a:path w="12080440" h="12080440">
                <a:moveTo>
                  <a:pt x="0" y="0"/>
                </a:moveTo>
                <a:lnTo>
                  <a:pt x="12080440" y="0"/>
                </a:lnTo>
                <a:lnTo>
                  <a:pt x="12080440" y="12080439"/>
                </a:lnTo>
                <a:lnTo>
                  <a:pt x="0" y="12080439"/>
                </a:lnTo>
                <a:lnTo>
                  <a:pt x="0" y="0"/>
                </a:lnTo>
                <a:close/>
              </a:path>
            </a:pathLst>
          </a:custGeom>
          <a:blipFill>
            <a:blip r:embed="rId2">
              <a:alphaModFix amt="82000"/>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866626" y="1876312"/>
            <a:ext cx="3202065" cy="3166225"/>
            <a:chOff x="0" y="0"/>
            <a:chExt cx="836491" cy="827128"/>
          </a:xfrm>
        </p:grpSpPr>
        <p:sp>
          <p:nvSpPr>
            <p:cNvPr id="6" name="Freeform 6"/>
            <p:cNvSpPr/>
            <p:nvPr/>
          </p:nvSpPr>
          <p:spPr>
            <a:xfrm>
              <a:off x="0" y="0"/>
              <a:ext cx="836491" cy="827128"/>
            </a:xfrm>
            <a:custGeom>
              <a:avLst/>
              <a:gdLst/>
              <a:ahLst/>
              <a:cxnLst/>
              <a:rect l="l" t="t" r="r" b="b"/>
              <a:pathLst>
                <a:path w="836491" h="827128">
                  <a:moveTo>
                    <a:pt x="33849" y="0"/>
                  </a:moveTo>
                  <a:lnTo>
                    <a:pt x="802642" y="0"/>
                  </a:lnTo>
                  <a:cubicBezTo>
                    <a:pt x="811619" y="0"/>
                    <a:pt x="820229" y="3566"/>
                    <a:pt x="826577" y="9914"/>
                  </a:cubicBezTo>
                  <a:cubicBezTo>
                    <a:pt x="832925" y="16262"/>
                    <a:pt x="836491" y="24872"/>
                    <a:pt x="836491" y="33849"/>
                  </a:cubicBezTo>
                  <a:lnTo>
                    <a:pt x="836491" y="793279"/>
                  </a:lnTo>
                  <a:cubicBezTo>
                    <a:pt x="836491" y="802256"/>
                    <a:pt x="832925" y="810866"/>
                    <a:pt x="826577" y="817214"/>
                  </a:cubicBezTo>
                  <a:cubicBezTo>
                    <a:pt x="820229" y="823562"/>
                    <a:pt x="811619" y="827128"/>
                    <a:pt x="802642" y="827128"/>
                  </a:cubicBezTo>
                  <a:lnTo>
                    <a:pt x="33849" y="827128"/>
                  </a:lnTo>
                  <a:cubicBezTo>
                    <a:pt x="24872" y="827128"/>
                    <a:pt x="16262" y="823562"/>
                    <a:pt x="9914" y="817214"/>
                  </a:cubicBezTo>
                  <a:cubicBezTo>
                    <a:pt x="3566" y="810866"/>
                    <a:pt x="0" y="802256"/>
                    <a:pt x="0" y="793279"/>
                  </a:cubicBezTo>
                  <a:lnTo>
                    <a:pt x="0" y="33849"/>
                  </a:lnTo>
                  <a:cubicBezTo>
                    <a:pt x="0" y="24872"/>
                    <a:pt x="3566" y="16262"/>
                    <a:pt x="9914" y="9914"/>
                  </a:cubicBezTo>
                  <a:cubicBezTo>
                    <a:pt x="16262" y="3566"/>
                    <a:pt x="24872" y="0"/>
                    <a:pt x="33849" y="0"/>
                  </a:cubicBezTo>
                  <a:close/>
                </a:path>
              </a:pathLst>
            </a:custGeom>
            <a:solidFill>
              <a:srgbClr val="FFE4E4">
                <a:alpha val="81961"/>
              </a:srgbClr>
            </a:solidFill>
            <a:ln w="9525" cap="sq">
              <a:solidFill>
                <a:srgbClr val="FF5468">
                  <a:alpha val="81961"/>
                </a:srgbClr>
              </a:solidFill>
              <a:prstDash val="solid"/>
              <a:miter/>
            </a:ln>
          </p:spPr>
        </p:sp>
        <p:sp>
          <p:nvSpPr>
            <p:cNvPr id="7" name="TextBox 7"/>
            <p:cNvSpPr txBox="1"/>
            <p:nvPr/>
          </p:nvSpPr>
          <p:spPr>
            <a:xfrm>
              <a:off x="0" y="9525"/>
              <a:ext cx="836491" cy="817603"/>
            </a:xfrm>
            <a:prstGeom prst="rect">
              <a:avLst/>
            </a:prstGeom>
          </p:spPr>
          <p:txBody>
            <a:bodyPr lIns="50800" tIns="50800" rIns="50800" bIns="50800" rtlCol="0" anchor="ctr"/>
            <a:lstStyle/>
            <a:p>
              <a:pPr algn="ctr">
                <a:lnSpc>
                  <a:spcPts val="2159"/>
                </a:lnSpc>
              </a:pPr>
              <a:endParaRPr/>
            </a:p>
          </p:txBody>
        </p:sp>
      </p:grpSp>
      <p:grpSp>
        <p:nvGrpSpPr>
          <p:cNvPr id="8" name="Group 8"/>
          <p:cNvGrpSpPr/>
          <p:nvPr/>
        </p:nvGrpSpPr>
        <p:grpSpPr>
          <a:xfrm>
            <a:off x="4175891" y="6805070"/>
            <a:ext cx="3202065" cy="2390805"/>
            <a:chOff x="0" y="0"/>
            <a:chExt cx="836491" cy="624561"/>
          </a:xfrm>
        </p:grpSpPr>
        <p:sp>
          <p:nvSpPr>
            <p:cNvPr id="9" name="Freeform 9"/>
            <p:cNvSpPr/>
            <p:nvPr/>
          </p:nvSpPr>
          <p:spPr>
            <a:xfrm>
              <a:off x="0" y="0"/>
              <a:ext cx="836491" cy="624561"/>
            </a:xfrm>
            <a:custGeom>
              <a:avLst/>
              <a:gdLst/>
              <a:ahLst/>
              <a:cxnLst/>
              <a:rect l="l" t="t" r="r" b="b"/>
              <a:pathLst>
                <a:path w="836491" h="624561">
                  <a:moveTo>
                    <a:pt x="33849" y="0"/>
                  </a:moveTo>
                  <a:lnTo>
                    <a:pt x="802642" y="0"/>
                  </a:lnTo>
                  <a:cubicBezTo>
                    <a:pt x="811619" y="0"/>
                    <a:pt x="820229" y="3566"/>
                    <a:pt x="826577" y="9914"/>
                  </a:cubicBezTo>
                  <a:cubicBezTo>
                    <a:pt x="832925" y="16262"/>
                    <a:pt x="836491" y="24872"/>
                    <a:pt x="836491" y="33849"/>
                  </a:cubicBezTo>
                  <a:lnTo>
                    <a:pt x="836491" y="590712"/>
                  </a:lnTo>
                  <a:cubicBezTo>
                    <a:pt x="836491" y="599690"/>
                    <a:pt x="832925" y="608299"/>
                    <a:pt x="826577" y="614647"/>
                  </a:cubicBezTo>
                  <a:cubicBezTo>
                    <a:pt x="820229" y="620995"/>
                    <a:pt x="811619" y="624561"/>
                    <a:pt x="802642" y="624561"/>
                  </a:cubicBezTo>
                  <a:lnTo>
                    <a:pt x="33849" y="624561"/>
                  </a:lnTo>
                  <a:cubicBezTo>
                    <a:pt x="24872" y="624561"/>
                    <a:pt x="16262" y="620995"/>
                    <a:pt x="9914" y="614647"/>
                  </a:cubicBezTo>
                  <a:cubicBezTo>
                    <a:pt x="3566" y="608299"/>
                    <a:pt x="0" y="599690"/>
                    <a:pt x="0" y="590712"/>
                  </a:cubicBezTo>
                  <a:lnTo>
                    <a:pt x="0" y="33849"/>
                  </a:lnTo>
                  <a:cubicBezTo>
                    <a:pt x="0" y="24872"/>
                    <a:pt x="3566" y="16262"/>
                    <a:pt x="9914" y="9914"/>
                  </a:cubicBezTo>
                  <a:cubicBezTo>
                    <a:pt x="16262" y="3566"/>
                    <a:pt x="24872" y="0"/>
                    <a:pt x="33849" y="0"/>
                  </a:cubicBezTo>
                  <a:close/>
                </a:path>
              </a:pathLst>
            </a:custGeom>
            <a:solidFill>
              <a:srgbClr val="E3FEFF">
                <a:alpha val="81961"/>
              </a:srgbClr>
            </a:solidFill>
            <a:ln w="9525" cap="sq">
              <a:solidFill>
                <a:srgbClr val="0CC0DF">
                  <a:alpha val="81961"/>
                </a:srgbClr>
              </a:solidFill>
              <a:prstDash val="solid"/>
              <a:miter/>
            </a:ln>
          </p:spPr>
        </p:sp>
        <p:sp>
          <p:nvSpPr>
            <p:cNvPr id="10" name="TextBox 10"/>
            <p:cNvSpPr txBox="1"/>
            <p:nvPr/>
          </p:nvSpPr>
          <p:spPr>
            <a:xfrm>
              <a:off x="0" y="9525"/>
              <a:ext cx="836491" cy="615036"/>
            </a:xfrm>
            <a:prstGeom prst="rect">
              <a:avLst/>
            </a:prstGeom>
          </p:spPr>
          <p:txBody>
            <a:bodyPr lIns="50800" tIns="50800" rIns="50800" bIns="50800" rtlCol="0" anchor="ctr"/>
            <a:lstStyle/>
            <a:p>
              <a:pPr algn="ctr">
                <a:lnSpc>
                  <a:spcPts val="2159"/>
                </a:lnSpc>
              </a:pPr>
              <a:endParaRPr/>
            </a:p>
          </p:txBody>
        </p:sp>
      </p:grpSp>
      <p:grpSp>
        <p:nvGrpSpPr>
          <p:cNvPr id="11" name="Group 11"/>
          <p:cNvGrpSpPr/>
          <p:nvPr/>
        </p:nvGrpSpPr>
        <p:grpSpPr>
          <a:xfrm>
            <a:off x="10845295" y="6867495"/>
            <a:ext cx="3261199" cy="2390805"/>
            <a:chOff x="0" y="0"/>
            <a:chExt cx="851939" cy="624561"/>
          </a:xfrm>
        </p:grpSpPr>
        <p:sp>
          <p:nvSpPr>
            <p:cNvPr id="12" name="Freeform 12"/>
            <p:cNvSpPr/>
            <p:nvPr/>
          </p:nvSpPr>
          <p:spPr>
            <a:xfrm>
              <a:off x="0" y="0"/>
              <a:ext cx="851939" cy="624561"/>
            </a:xfrm>
            <a:custGeom>
              <a:avLst/>
              <a:gdLst/>
              <a:ahLst/>
              <a:cxnLst/>
              <a:rect l="l" t="t" r="r" b="b"/>
              <a:pathLst>
                <a:path w="851939" h="624561">
                  <a:moveTo>
                    <a:pt x="33235" y="0"/>
                  </a:moveTo>
                  <a:lnTo>
                    <a:pt x="818704" y="0"/>
                  </a:lnTo>
                  <a:cubicBezTo>
                    <a:pt x="837059" y="0"/>
                    <a:pt x="851939" y="14880"/>
                    <a:pt x="851939" y="33235"/>
                  </a:cubicBezTo>
                  <a:lnTo>
                    <a:pt x="851939" y="591326"/>
                  </a:lnTo>
                  <a:cubicBezTo>
                    <a:pt x="851939" y="609681"/>
                    <a:pt x="837059" y="624561"/>
                    <a:pt x="818704" y="624561"/>
                  </a:cubicBezTo>
                  <a:lnTo>
                    <a:pt x="33235" y="624561"/>
                  </a:lnTo>
                  <a:cubicBezTo>
                    <a:pt x="14880" y="624561"/>
                    <a:pt x="0" y="609681"/>
                    <a:pt x="0" y="591326"/>
                  </a:cubicBezTo>
                  <a:lnTo>
                    <a:pt x="0" y="33235"/>
                  </a:lnTo>
                  <a:cubicBezTo>
                    <a:pt x="0" y="14880"/>
                    <a:pt x="14880" y="0"/>
                    <a:pt x="33235" y="0"/>
                  </a:cubicBezTo>
                  <a:close/>
                </a:path>
              </a:pathLst>
            </a:custGeom>
            <a:solidFill>
              <a:srgbClr val="FFE8F6">
                <a:alpha val="81961"/>
              </a:srgbClr>
            </a:solidFill>
            <a:ln w="9525" cap="sq">
              <a:solidFill>
                <a:srgbClr val="FF66C4">
                  <a:alpha val="81961"/>
                </a:srgbClr>
              </a:solidFill>
              <a:prstDash val="solid"/>
              <a:miter/>
            </a:ln>
          </p:spPr>
        </p:sp>
        <p:sp>
          <p:nvSpPr>
            <p:cNvPr id="13" name="TextBox 13"/>
            <p:cNvSpPr txBox="1"/>
            <p:nvPr/>
          </p:nvSpPr>
          <p:spPr>
            <a:xfrm>
              <a:off x="0" y="9525"/>
              <a:ext cx="851939" cy="615036"/>
            </a:xfrm>
            <a:prstGeom prst="rect">
              <a:avLst/>
            </a:prstGeom>
          </p:spPr>
          <p:txBody>
            <a:bodyPr lIns="50800" tIns="50800" rIns="50800" bIns="50800" rtlCol="0" anchor="ctr"/>
            <a:lstStyle/>
            <a:p>
              <a:pPr algn="ctr">
                <a:lnSpc>
                  <a:spcPts val="2159"/>
                </a:lnSpc>
              </a:pPr>
              <a:endParaRPr/>
            </a:p>
          </p:txBody>
        </p:sp>
      </p:grpSp>
      <p:grpSp>
        <p:nvGrpSpPr>
          <p:cNvPr id="14" name="Group 14"/>
          <p:cNvGrpSpPr/>
          <p:nvPr/>
        </p:nvGrpSpPr>
        <p:grpSpPr>
          <a:xfrm>
            <a:off x="4175891" y="1876312"/>
            <a:ext cx="3202065" cy="2179876"/>
            <a:chOff x="0" y="0"/>
            <a:chExt cx="836491" cy="569460"/>
          </a:xfrm>
        </p:grpSpPr>
        <p:sp>
          <p:nvSpPr>
            <p:cNvPr id="15" name="Freeform 15"/>
            <p:cNvSpPr/>
            <p:nvPr/>
          </p:nvSpPr>
          <p:spPr>
            <a:xfrm>
              <a:off x="0" y="0"/>
              <a:ext cx="836491" cy="569460"/>
            </a:xfrm>
            <a:custGeom>
              <a:avLst/>
              <a:gdLst/>
              <a:ahLst/>
              <a:cxnLst/>
              <a:rect l="l" t="t" r="r" b="b"/>
              <a:pathLst>
                <a:path w="836491" h="569460">
                  <a:moveTo>
                    <a:pt x="33849" y="0"/>
                  </a:moveTo>
                  <a:lnTo>
                    <a:pt x="802642" y="0"/>
                  </a:lnTo>
                  <a:cubicBezTo>
                    <a:pt x="811619" y="0"/>
                    <a:pt x="820229" y="3566"/>
                    <a:pt x="826577" y="9914"/>
                  </a:cubicBezTo>
                  <a:cubicBezTo>
                    <a:pt x="832925" y="16262"/>
                    <a:pt x="836491" y="24872"/>
                    <a:pt x="836491" y="33849"/>
                  </a:cubicBezTo>
                  <a:lnTo>
                    <a:pt x="836491" y="535611"/>
                  </a:lnTo>
                  <a:cubicBezTo>
                    <a:pt x="836491" y="544588"/>
                    <a:pt x="832925" y="553197"/>
                    <a:pt x="826577" y="559545"/>
                  </a:cubicBezTo>
                  <a:cubicBezTo>
                    <a:pt x="820229" y="565893"/>
                    <a:pt x="811619" y="569460"/>
                    <a:pt x="802642" y="569460"/>
                  </a:cubicBezTo>
                  <a:lnTo>
                    <a:pt x="33849" y="569460"/>
                  </a:lnTo>
                  <a:cubicBezTo>
                    <a:pt x="24872" y="569460"/>
                    <a:pt x="16262" y="565893"/>
                    <a:pt x="9914" y="559545"/>
                  </a:cubicBezTo>
                  <a:cubicBezTo>
                    <a:pt x="3566" y="553197"/>
                    <a:pt x="0" y="544588"/>
                    <a:pt x="0" y="535611"/>
                  </a:cubicBezTo>
                  <a:lnTo>
                    <a:pt x="0" y="33849"/>
                  </a:lnTo>
                  <a:cubicBezTo>
                    <a:pt x="0" y="24872"/>
                    <a:pt x="3566" y="16262"/>
                    <a:pt x="9914" y="9914"/>
                  </a:cubicBezTo>
                  <a:cubicBezTo>
                    <a:pt x="16262" y="3566"/>
                    <a:pt x="24872" y="0"/>
                    <a:pt x="33849" y="0"/>
                  </a:cubicBezTo>
                  <a:close/>
                </a:path>
              </a:pathLst>
            </a:custGeom>
            <a:solidFill>
              <a:srgbClr val="E7F6FF">
                <a:alpha val="81961"/>
              </a:srgbClr>
            </a:solidFill>
            <a:ln w="9525" cap="sq">
              <a:solidFill>
                <a:srgbClr val="38B6FF">
                  <a:alpha val="81961"/>
                </a:srgbClr>
              </a:solidFill>
              <a:prstDash val="solid"/>
              <a:miter/>
            </a:ln>
          </p:spPr>
        </p:sp>
        <p:sp>
          <p:nvSpPr>
            <p:cNvPr id="16" name="TextBox 16"/>
            <p:cNvSpPr txBox="1"/>
            <p:nvPr/>
          </p:nvSpPr>
          <p:spPr>
            <a:xfrm>
              <a:off x="0" y="9525"/>
              <a:ext cx="836491" cy="559935"/>
            </a:xfrm>
            <a:prstGeom prst="rect">
              <a:avLst/>
            </a:prstGeom>
          </p:spPr>
          <p:txBody>
            <a:bodyPr lIns="50800" tIns="50800" rIns="50800" bIns="50800" rtlCol="0" anchor="ctr"/>
            <a:lstStyle/>
            <a:p>
              <a:pPr algn="ctr">
                <a:lnSpc>
                  <a:spcPts val="2159"/>
                </a:lnSpc>
              </a:pPr>
              <a:endParaRPr/>
            </a:p>
          </p:txBody>
        </p:sp>
      </p:grpSp>
      <p:grpSp>
        <p:nvGrpSpPr>
          <p:cNvPr id="17" name="Group 17"/>
          <p:cNvGrpSpPr/>
          <p:nvPr/>
        </p:nvGrpSpPr>
        <p:grpSpPr>
          <a:xfrm>
            <a:off x="5014704" y="1967223"/>
            <a:ext cx="2029604" cy="492875"/>
            <a:chOff x="0" y="0"/>
            <a:chExt cx="522453" cy="126874"/>
          </a:xfrm>
        </p:grpSpPr>
        <p:sp>
          <p:nvSpPr>
            <p:cNvPr id="18" name="Freeform 18"/>
            <p:cNvSpPr/>
            <p:nvPr/>
          </p:nvSpPr>
          <p:spPr>
            <a:xfrm>
              <a:off x="0" y="0"/>
              <a:ext cx="522453" cy="126874"/>
            </a:xfrm>
            <a:custGeom>
              <a:avLst/>
              <a:gdLst/>
              <a:ahLst/>
              <a:cxnLst/>
              <a:rect l="l" t="t" r="r" b="b"/>
              <a:pathLst>
                <a:path w="522453" h="126874">
                  <a:moveTo>
                    <a:pt x="45774" y="0"/>
                  </a:moveTo>
                  <a:lnTo>
                    <a:pt x="476679" y="0"/>
                  </a:lnTo>
                  <a:cubicBezTo>
                    <a:pt x="488819" y="0"/>
                    <a:pt x="500462" y="4823"/>
                    <a:pt x="509046" y="13407"/>
                  </a:cubicBezTo>
                  <a:cubicBezTo>
                    <a:pt x="517630" y="21991"/>
                    <a:pt x="522453" y="33634"/>
                    <a:pt x="522453" y="45774"/>
                  </a:cubicBezTo>
                  <a:lnTo>
                    <a:pt x="522453" y="81100"/>
                  </a:lnTo>
                  <a:cubicBezTo>
                    <a:pt x="522453" y="106380"/>
                    <a:pt x="501959" y="126874"/>
                    <a:pt x="476679" y="126874"/>
                  </a:cubicBezTo>
                  <a:lnTo>
                    <a:pt x="45774" y="126874"/>
                  </a:lnTo>
                  <a:cubicBezTo>
                    <a:pt x="33634" y="126874"/>
                    <a:pt x="21991" y="122052"/>
                    <a:pt x="13407" y="113467"/>
                  </a:cubicBezTo>
                  <a:cubicBezTo>
                    <a:pt x="4823" y="104883"/>
                    <a:pt x="0" y="93240"/>
                    <a:pt x="0" y="81100"/>
                  </a:cubicBezTo>
                  <a:lnTo>
                    <a:pt x="0" y="45774"/>
                  </a:lnTo>
                  <a:cubicBezTo>
                    <a:pt x="0" y="20494"/>
                    <a:pt x="20494" y="0"/>
                    <a:pt x="45774" y="0"/>
                  </a:cubicBezTo>
                  <a:close/>
                </a:path>
              </a:pathLst>
            </a:custGeom>
            <a:solidFill>
              <a:srgbClr val="FFFFFF">
                <a:alpha val="81961"/>
              </a:srgbClr>
            </a:solidFill>
            <a:ln w="9525" cap="sq">
              <a:solidFill>
                <a:srgbClr val="38B6FF">
                  <a:alpha val="81961"/>
                </a:srgbClr>
              </a:solidFill>
              <a:prstDash val="solid"/>
              <a:miter/>
            </a:ln>
          </p:spPr>
        </p:sp>
        <p:sp>
          <p:nvSpPr>
            <p:cNvPr id="19" name="TextBox 19"/>
            <p:cNvSpPr txBox="1"/>
            <p:nvPr/>
          </p:nvSpPr>
          <p:spPr>
            <a:xfrm>
              <a:off x="0" y="9525"/>
              <a:ext cx="522453" cy="117349"/>
            </a:xfrm>
            <a:prstGeom prst="rect">
              <a:avLst/>
            </a:prstGeom>
          </p:spPr>
          <p:txBody>
            <a:bodyPr lIns="50800" tIns="50800" rIns="50800" bIns="50800" rtlCol="0" anchor="ctr"/>
            <a:lstStyle/>
            <a:p>
              <a:pPr algn="ctr">
                <a:lnSpc>
                  <a:spcPts val="2159"/>
                </a:lnSpc>
              </a:pPr>
              <a:endParaRPr/>
            </a:p>
          </p:txBody>
        </p:sp>
      </p:grpSp>
      <p:grpSp>
        <p:nvGrpSpPr>
          <p:cNvPr id="20" name="Group 20"/>
          <p:cNvGrpSpPr/>
          <p:nvPr/>
        </p:nvGrpSpPr>
        <p:grpSpPr>
          <a:xfrm>
            <a:off x="7560675" y="1876312"/>
            <a:ext cx="3202065" cy="4877370"/>
            <a:chOff x="0" y="0"/>
            <a:chExt cx="836491" cy="1274139"/>
          </a:xfrm>
        </p:grpSpPr>
        <p:sp>
          <p:nvSpPr>
            <p:cNvPr id="21" name="Freeform 21"/>
            <p:cNvSpPr/>
            <p:nvPr/>
          </p:nvSpPr>
          <p:spPr>
            <a:xfrm>
              <a:off x="0" y="0"/>
              <a:ext cx="836491" cy="1274139"/>
            </a:xfrm>
            <a:custGeom>
              <a:avLst/>
              <a:gdLst/>
              <a:ahLst/>
              <a:cxnLst/>
              <a:rect l="l" t="t" r="r" b="b"/>
              <a:pathLst>
                <a:path w="836491" h="1274139">
                  <a:moveTo>
                    <a:pt x="33849" y="0"/>
                  </a:moveTo>
                  <a:lnTo>
                    <a:pt x="802642" y="0"/>
                  </a:lnTo>
                  <a:cubicBezTo>
                    <a:pt x="811619" y="0"/>
                    <a:pt x="820229" y="3566"/>
                    <a:pt x="826577" y="9914"/>
                  </a:cubicBezTo>
                  <a:cubicBezTo>
                    <a:pt x="832925" y="16262"/>
                    <a:pt x="836491" y="24872"/>
                    <a:pt x="836491" y="33849"/>
                  </a:cubicBezTo>
                  <a:lnTo>
                    <a:pt x="836491" y="1240290"/>
                  </a:lnTo>
                  <a:cubicBezTo>
                    <a:pt x="836491" y="1249267"/>
                    <a:pt x="832925" y="1257877"/>
                    <a:pt x="826577" y="1264225"/>
                  </a:cubicBezTo>
                  <a:cubicBezTo>
                    <a:pt x="820229" y="1270572"/>
                    <a:pt x="811619" y="1274139"/>
                    <a:pt x="802642" y="1274139"/>
                  </a:cubicBezTo>
                  <a:lnTo>
                    <a:pt x="33849" y="1274139"/>
                  </a:lnTo>
                  <a:cubicBezTo>
                    <a:pt x="24872" y="1274139"/>
                    <a:pt x="16262" y="1270572"/>
                    <a:pt x="9914" y="1264225"/>
                  </a:cubicBezTo>
                  <a:cubicBezTo>
                    <a:pt x="3566" y="1257877"/>
                    <a:pt x="0" y="1249267"/>
                    <a:pt x="0" y="1240290"/>
                  </a:cubicBezTo>
                  <a:lnTo>
                    <a:pt x="0" y="33849"/>
                  </a:lnTo>
                  <a:cubicBezTo>
                    <a:pt x="0" y="24872"/>
                    <a:pt x="3566" y="16262"/>
                    <a:pt x="9914" y="9914"/>
                  </a:cubicBezTo>
                  <a:cubicBezTo>
                    <a:pt x="16262" y="3566"/>
                    <a:pt x="24872" y="0"/>
                    <a:pt x="33849" y="0"/>
                  </a:cubicBezTo>
                  <a:close/>
                </a:path>
              </a:pathLst>
            </a:custGeom>
            <a:solidFill>
              <a:srgbClr val="E6FFDB">
                <a:alpha val="81961"/>
              </a:srgbClr>
            </a:solidFill>
            <a:ln w="9525" cap="sq">
              <a:solidFill>
                <a:srgbClr val="7ED957">
                  <a:alpha val="81961"/>
                </a:srgbClr>
              </a:solidFill>
              <a:prstDash val="solid"/>
              <a:miter/>
            </a:ln>
          </p:spPr>
        </p:sp>
        <p:sp>
          <p:nvSpPr>
            <p:cNvPr id="22" name="TextBox 22"/>
            <p:cNvSpPr txBox="1"/>
            <p:nvPr/>
          </p:nvSpPr>
          <p:spPr>
            <a:xfrm>
              <a:off x="0" y="9525"/>
              <a:ext cx="836491" cy="1264614"/>
            </a:xfrm>
            <a:prstGeom prst="rect">
              <a:avLst/>
            </a:prstGeom>
          </p:spPr>
          <p:txBody>
            <a:bodyPr lIns="50800" tIns="50800" rIns="50800" bIns="50800" rtlCol="0" anchor="ctr"/>
            <a:lstStyle/>
            <a:p>
              <a:pPr algn="ctr">
                <a:lnSpc>
                  <a:spcPts val="2159"/>
                </a:lnSpc>
              </a:pPr>
              <a:endParaRPr/>
            </a:p>
          </p:txBody>
        </p:sp>
      </p:grpSp>
      <p:grpSp>
        <p:nvGrpSpPr>
          <p:cNvPr id="23" name="Group 23"/>
          <p:cNvGrpSpPr/>
          <p:nvPr/>
        </p:nvGrpSpPr>
        <p:grpSpPr>
          <a:xfrm>
            <a:off x="14219309" y="1876312"/>
            <a:ext cx="3202065" cy="3166225"/>
            <a:chOff x="0" y="0"/>
            <a:chExt cx="836491" cy="827128"/>
          </a:xfrm>
        </p:grpSpPr>
        <p:sp>
          <p:nvSpPr>
            <p:cNvPr id="24" name="Freeform 24"/>
            <p:cNvSpPr/>
            <p:nvPr/>
          </p:nvSpPr>
          <p:spPr>
            <a:xfrm>
              <a:off x="0" y="0"/>
              <a:ext cx="836491" cy="827128"/>
            </a:xfrm>
            <a:custGeom>
              <a:avLst/>
              <a:gdLst/>
              <a:ahLst/>
              <a:cxnLst/>
              <a:rect l="l" t="t" r="r" b="b"/>
              <a:pathLst>
                <a:path w="836491" h="827128">
                  <a:moveTo>
                    <a:pt x="33849" y="0"/>
                  </a:moveTo>
                  <a:lnTo>
                    <a:pt x="802642" y="0"/>
                  </a:lnTo>
                  <a:cubicBezTo>
                    <a:pt x="811619" y="0"/>
                    <a:pt x="820229" y="3566"/>
                    <a:pt x="826577" y="9914"/>
                  </a:cubicBezTo>
                  <a:cubicBezTo>
                    <a:pt x="832925" y="16262"/>
                    <a:pt x="836491" y="24872"/>
                    <a:pt x="836491" y="33849"/>
                  </a:cubicBezTo>
                  <a:lnTo>
                    <a:pt x="836491" y="793279"/>
                  </a:lnTo>
                  <a:cubicBezTo>
                    <a:pt x="836491" y="802256"/>
                    <a:pt x="832925" y="810866"/>
                    <a:pt x="826577" y="817214"/>
                  </a:cubicBezTo>
                  <a:cubicBezTo>
                    <a:pt x="820229" y="823562"/>
                    <a:pt x="811619" y="827128"/>
                    <a:pt x="802642" y="827128"/>
                  </a:cubicBezTo>
                  <a:lnTo>
                    <a:pt x="33849" y="827128"/>
                  </a:lnTo>
                  <a:cubicBezTo>
                    <a:pt x="24872" y="827128"/>
                    <a:pt x="16262" y="823562"/>
                    <a:pt x="9914" y="817214"/>
                  </a:cubicBezTo>
                  <a:cubicBezTo>
                    <a:pt x="3566" y="810866"/>
                    <a:pt x="0" y="802256"/>
                    <a:pt x="0" y="793279"/>
                  </a:cubicBezTo>
                  <a:lnTo>
                    <a:pt x="0" y="33849"/>
                  </a:lnTo>
                  <a:cubicBezTo>
                    <a:pt x="0" y="24872"/>
                    <a:pt x="3566" y="16262"/>
                    <a:pt x="9914" y="9914"/>
                  </a:cubicBezTo>
                  <a:cubicBezTo>
                    <a:pt x="16262" y="3566"/>
                    <a:pt x="24872" y="0"/>
                    <a:pt x="33849" y="0"/>
                  </a:cubicBezTo>
                  <a:close/>
                </a:path>
              </a:pathLst>
            </a:custGeom>
            <a:solidFill>
              <a:srgbClr val="FFE4E4">
                <a:alpha val="81961"/>
              </a:srgbClr>
            </a:solidFill>
            <a:ln w="9525" cap="sq">
              <a:solidFill>
                <a:srgbClr val="FF5757">
                  <a:alpha val="81961"/>
                </a:srgbClr>
              </a:solidFill>
              <a:prstDash val="solid"/>
              <a:miter/>
            </a:ln>
          </p:spPr>
        </p:sp>
        <p:sp>
          <p:nvSpPr>
            <p:cNvPr id="25" name="TextBox 25"/>
            <p:cNvSpPr txBox="1"/>
            <p:nvPr/>
          </p:nvSpPr>
          <p:spPr>
            <a:xfrm>
              <a:off x="0" y="9525"/>
              <a:ext cx="836491" cy="817603"/>
            </a:xfrm>
            <a:prstGeom prst="rect">
              <a:avLst/>
            </a:prstGeom>
          </p:spPr>
          <p:txBody>
            <a:bodyPr lIns="50800" tIns="50800" rIns="50800" bIns="50800" rtlCol="0" anchor="ctr"/>
            <a:lstStyle/>
            <a:p>
              <a:pPr algn="ctr">
                <a:lnSpc>
                  <a:spcPts val="2159"/>
                </a:lnSpc>
              </a:pPr>
              <a:endParaRPr/>
            </a:p>
          </p:txBody>
        </p:sp>
      </p:grpSp>
      <p:grpSp>
        <p:nvGrpSpPr>
          <p:cNvPr id="26" name="Group 26"/>
          <p:cNvGrpSpPr/>
          <p:nvPr/>
        </p:nvGrpSpPr>
        <p:grpSpPr>
          <a:xfrm>
            <a:off x="1686380" y="2002723"/>
            <a:ext cx="2244155" cy="543193"/>
            <a:chOff x="0" y="0"/>
            <a:chExt cx="577682" cy="139827"/>
          </a:xfrm>
        </p:grpSpPr>
        <p:sp>
          <p:nvSpPr>
            <p:cNvPr id="27" name="Freeform 27"/>
            <p:cNvSpPr/>
            <p:nvPr/>
          </p:nvSpPr>
          <p:spPr>
            <a:xfrm>
              <a:off x="0" y="0"/>
              <a:ext cx="577682" cy="139827"/>
            </a:xfrm>
            <a:custGeom>
              <a:avLst/>
              <a:gdLst/>
              <a:ahLst/>
              <a:cxnLst/>
              <a:rect l="l" t="t" r="r" b="b"/>
              <a:pathLst>
                <a:path w="577682" h="139827">
                  <a:moveTo>
                    <a:pt x="41398" y="0"/>
                  </a:moveTo>
                  <a:lnTo>
                    <a:pt x="536284" y="0"/>
                  </a:lnTo>
                  <a:cubicBezTo>
                    <a:pt x="559147" y="0"/>
                    <a:pt x="577682" y="18534"/>
                    <a:pt x="577682" y="41398"/>
                  </a:cubicBezTo>
                  <a:lnTo>
                    <a:pt x="577682" y="98429"/>
                  </a:lnTo>
                  <a:cubicBezTo>
                    <a:pt x="577682" y="109408"/>
                    <a:pt x="573320" y="119938"/>
                    <a:pt x="565557" y="127702"/>
                  </a:cubicBezTo>
                  <a:cubicBezTo>
                    <a:pt x="557793" y="135465"/>
                    <a:pt x="547263" y="139827"/>
                    <a:pt x="536284" y="139827"/>
                  </a:cubicBezTo>
                  <a:lnTo>
                    <a:pt x="41398" y="139827"/>
                  </a:lnTo>
                  <a:cubicBezTo>
                    <a:pt x="30418" y="139827"/>
                    <a:pt x="19889" y="135465"/>
                    <a:pt x="12125" y="127702"/>
                  </a:cubicBezTo>
                  <a:cubicBezTo>
                    <a:pt x="4362" y="119938"/>
                    <a:pt x="0" y="109408"/>
                    <a:pt x="0" y="98429"/>
                  </a:cubicBezTo>
                  <a:lnTo>
                    <a:pt x="0" y="41398"/>
                  </a:lnTo>
                  <a:cubicBezTo>
                    <a:pt x="0" y="30418"/>
                    <a:pt x="4362" y="19889"/>
                    <a:pt x="12125" y="12125"/>
                  </a:cubicBezTo>
                  <a:cubicBezTo>
                    <a:pt x="19889" y="4362"/>
                    <a:pt x="30418" y="0"/>
                    <a:pt x="41398" y="0"/>
                  </a:cubicBezTo>
                  <a:close/>
                </a:path>
              </a:pathLst>
            </a:custGeom>
            <a:solidFill>
              <a:srgbClr val="FFFFFF">
                <a:alpha val="81961"/>
              </a:srgbClr>
            </a:solidFill>
            <a:ln w="9525" cap="sq">
              <a:solidFill>
                <a:srgbClr val="000000">
                  <a:alpha val="81961"/>
                </a:srgbClr>
              </a:solidFill>
              <a:prstDash val="solid"/>
              <a:miter/>
            </a:ln>
          </p:spPr>
        </p:sp>
        <p:sp>
          <p:nvSpPr>
            <p:cNvPr id="28" name="TextBox 28"/>
            <p:cNvSpPr txBox="1"/>
            <p:nvPr/>
          </p:nvSpPr>
          <p:spPr>
            <a:xfrm>
              <a:off x="0" y="9525"/>
              <a:ext cx="577682" cy="130302"/>
            </a:xfrm>
            <a:prstGeom prst="rect">
              <a:avLst/>
            </a:prstGeom>
          </p:spPr>
          <p:txBody>
            <a:bodyPr lIns="50800" tIns="50800" rIns="50800" bIns="50800" rtlCol="0" anchor="ctr"/>
            <a:lstStyle/>
            <a:p>
              <a:pPr algn="ctr">
                <a:lnSpc>
                  <a:spcPts val="2159"/>
                </a:lnSpc>
              </a:pPr>
              <a:endParaRPr/>
            </a:p>
          </p:txBody>
        </p:sp>
      </p:grpSp>
      <p:grpSp>
        <p:nvGrpSpPr>
          <p:cNvPr id="29" name="Group 29"/>
          <p:cNvGrpSpPr/>
          <p:nvPr/>
        </p:nvGrpSpPr>
        <p:grpSpPr>
          <a:xfrm>
            <a:off x="5013221" y="6935714"/>
            <a:ext cx="2244155" cy="654745"/>
            <a:chOff x="0" y="0"/>
            <a:chExt cx="577682" cy="168542"/>
          </a:xfrm>
        </p:grpSpPr>
        <p:sp>
          <p:nvSpPr>
            <p:cNvPr id="30" name="Freeform 30"/>
            <p:cNvSpPr/>
            <p:nvPr/>
          </p:nvSpPr>
          <p:spPr>
            <a:xfrm>
              <a:off x="0" y="0"/>
              <a:ext cx="577682" cy="168542"/>
            </a:xfrm>
            <a:custGeom>
              <a:avLst/>
              <a:gdLst/>
              <a:ahLst/>
              <a:cxnLst/>
              <a:rect l="l" t="t" r="r" b="b"/>
              <a:pathLst>
                <a:path w="577682" h="168542">
                  <a:moveTo>
                    <a:pt x="41398" y="0"/>
                  </a:moveTo>
                  <a:lnTo>
                    <a:pt x="536284" y="0"/>
                  </a:lnTo>
                  <a:cubicBezTo>
                    <a:pt x="559147" y="0"/>
                    <a:pt x="577682" y="18534"/>
                    <a:pt x="577682" y="41398"/>
                  </a:cubicBezTo>
                  <a:lnTo>
                    <a:pt x="577682" y="127144"/>
                  </a:lnTo>
                  <a:cubicBezTo>
                    <a:pt x="577682" y="138123"/>
                    <a:pt x="573320" y="148653"/>
                    <a:pt x="565557" y="156417"/>
                  </a:cubicBezTo>
                  <a:cubicBezTo>
                    <a:pt x="557793" y="164180"/>
                    <a:pt x="547263" y="168542"/>
                    <a:pt x="536284" y="168542"/>
                  </a:cubicBezTo>
                  <a:lnTo>
                    <a:pt x="41398" y="168542"/>
                  </a:lnTo>
                  <a:cubicBezTo>
                    <a:pt x="30418" y="168542"/>
                    <a:pt x="19889" y="164180"/>
                    <a:pt x="12125" y="156417"/>
                  </a:cubicBezTo>
                  <a:cubicBezTo>
                    <a:pt x="4362" y="148653"/>
                    <a:pt x="0" y="138123"/>
                    <a:pt x="0" y="127144"/>
                  </a:cubicBezTo>
                  <a:lnTo>
                    <a:pt x="0" y="41398"/>
                  </a:lnTo>
                  <a:cubicBezTo>
                    <a:pt x="0" y="30418"/>
                    <a:pt x="4362" y="19889"/>
                    <a:pt x="12125" y="12125"/>
                  </a:cubicBezTo>
                  <a:cubicBezTo>
                    <a:pt x="19889" y="4362"/>
                    <a:pt x="30418" y="0"/>
                    <a:pt x="41398" y="0"/>
                  </a:cubicBezTo>
                  <a:close/>
                </a:path>
              </a:pathLst>
            </a:custGeom>
            <a:solidFill>
              <a:srgbClr val="FFFFFF">
                <a:alpha val="81961"/>
              </a:srgbClr>
            </a:solidFill>
            <a:ln w="9525" cap="sq">
              <a:solidFill>
                <a:srgbClr val="5CE1E6">
                  <a:alpha val="81961"/>
                </a:srgbClr>
              </a:solidFill>
              <a:prstDash val="solid"/>
              <a:miter/>
            </a:ln>
          </p:spPr>
        </p:sp>
        <p:sp>
          <p:nvSpPr>
            <p:cNvPr id="31" name="TextBox 31"/>
            <p:cNvSpPr txBox="1"/>
            <p:nvPr/>
          </p:nvSpPr>
          <p:spPr>
            <a:xfrm>
              <a:off x="0" y="9525"/>
              <a:ext cx="577682" cy="159017"/>
            </a:xfrm>
            <a:prstGeom prst="rect">
              <a:avLst/>
            </a:prstGeom>
          </p:spPr>
          <p:txBody>
            <a:bodyPr lIns="50800" tIns="50800" rIns="50800" bIns="50800" rtlCol="0" anchor="ctr"/>
            <a:lstStyle/>
            <a:p>
              <a:pPr algn="ctr">
                <a:lnSpc>
                  <a:spcPts val="2159"/>
                </a:lnSpc>
              </a:pPr>
              <a:endParaRPr/>
            </a:p>
          </p:txBody>
        </p:sp>
      </p:grpSp>
      <p:grpSp>
        <p:nvGrpSpPr>
          <p:cNvPr id="32" name="Group 32"/>
          <p:cNvGrpSpPr/>
          <p:nvPr/>
        </p:nvGrpSpPr>
        <p:grpSpPr>
          <a:xfrm>
            <a:off x="11721922" y="6935714"/>
            <a:ext cx="2244155" cy="654745"/>
            <a:chOff x="0" y="0"/>
            <a:chExt cx="577682" cy="168542"/>
          </a:xfrm>
        </p:grpSpPr>
        <p:sp>
          <p:nvSpPr>
            <p:cNvPr id="33" name="Freeform 33"/>
            <p:cNvSpPr/>
            <p:nvPr/>
          </p:nvSpPr>
          <p:spPr>
            <a:xfrm>
              <a:off x="0" y="0"/>
              <a:ext cx="577682" cy="168542"/>
            </a:xfrm>
            <a:custGeom>
              <a:avLst/>
              <a:gdLst/>
              <a:ahLst/>
              <a:cxnLst/>
              <a:rect l="l" t="t" r="r" b="b"/>
              <a:pathLst>
                <a:path w="577682" h="168542">
                  <a:moveTo>
                    <a:pt x="41398" y="0"/>
                  </a:moveTo>
                  <a:lnTo>
                    <a:pt x="536284" y="0"/>
                  </a:lnTo>
                  <a:cubicBezTo>
                    <a:pt x="559147" y="0"/>
                    <a:pt x="577682" y="18534"/>
                    <a:pt x="577682" y="41398"/>
                  </a:cubicBezTo>
                  <a:lnTo>
                    <a:pt x="577682" y="127144"/>
                  </a:lnTo>
                  <a:cubicBezTo>
                    <a:pt x="577682" y="138123"/>
                    <a:pt x="573320" y="148653"/>
                    <a:pt x="565557" y="156417"/>
                  </a:cubicBezTo>
                  <a:cubicBezTo>
                    <a:pt x="557793" y="164180"/>
                    <a:pt x="547263" y="168542"/>
                    <a:pt x="536284" y="168542"/>
                  </a:cubicBezTo>
                  <a:lnTo>
                    <a:pt x="41398" y="168542"/>
                  </a:lnTo>
                  <a:cubicBezTo>
                    <a:pt x="30418" y="168542"/>
                    <a:pt x="19889" y="164180"/>
                    <a:pt x="12125" y="156417"/>
                  </a:cubicBezTo>
                  <a:cubicBezTo>
                    <a:pt x="4362" y="148653"/>
                    <a:pt x="0" y="138123"/>
                    <a:pt x="0" y="127144"/>
                  </a:cubicBezTo>
                  <a:lnTo>
                    <a:pt x="0" y="41398"/>
                  </a:lnTo>
                  <a:cubicBezTo>
                    <a:pt x="0" y="30418"/>
                    <a:pt x="4362" y="19889"/>
                    <a:pt x="12125" y="12125"/>
                  </a:cubicBezTo>
                  <a:cubicBezTo>
                    <a:pt x="19889" y="4362"/>
                    <a:pt x="30418" y="0"/>
                    <a:pt x="41398" y="0"/>
                  </a:cubicBezTo>
                  <a:close/>
                </a:path>
              </a:pathLst>
            </a:custGeom>
            <a:solidFill>
              <a:srgbClr val="FFFFFF">
                <a:alpha val="81961"/>
              </a:srgbClr>
            </a:solidFill>
            <a:ln w="9525" cap="sq">
              <a:solidFill>
                <a:srgbClr val="FF66C4">
                  <a:alpha val="81961"/>
                </a:srgbClr>
              </a:solidFill>
              <a:prstDash val="solid"/>
              <a:miter/>
            </a:ln>
          </p:spPr>
        </p:sp>
        <p:sp>
          <p:nvSpPr>
            <p:cNvPr id="34" name="TextBox 34"/>
            <p:cNvSpPr txBox="1"/>
            <p:nvPr/>
          </p:nvSpPr>
          <p:spPr>
            <a:xfrm>
              <a:off x="0" y="9525"/>
              <a:ext cx="577682" cy="159017"/>
            </a:xfrm>
            <a:prstGeom prst="rect">
              <a:avLst/>
            </a:prstGeom>
          </p:spPr>
          <p:txBody>
            <a:bodyPr lIns="50800" tIns="50800" rIns="50800" bIns="50800" rtlCol="0" anchor="ctr"/>
            <a:lstStyle/>
            <a:p>
              <a:pPr algn="ctr">
                <a:lnSpc>
                  <a:spcPts val="2159"/>
                </a:lnSpc>
              </a:pPr>
              <a:endParaRPr/>
            </a:p>
          </p:txBody>
        </p:sp>
      </p:grpSp>
      <p:grpSp>
        <p:nvGrpSpPr>
          <p:cNvPr id="35" name="Group 35"/>
          <p:cNvGrpSpPr/>
          <p:nvPr/>
        </p:nvGrpSpPr>
        <p:grpSpPr>
          <a:xfrm>
            <a:off x="1025822" y="1974812"/>
            <a:ext cx="591478" cy="543193"/>
            <a:chOff x="0" y="0"/>
            <a:chExt cx="152256" cy="139827"/>
          </a:xfrm>
        </p:grpSpPr>
        <p:sp>
          <p:nvSpPr>
            <p:cNvPr id="36" name="Freeform 36"/>
            <p:cNvSpPr/>
            <p:nvPr/>
          </p:nvSpPr>
          <p:spPr>
            <a:xfrm>
              <a:off x="0" y="0"/>
              <a:ext cx="152256" cy="139827"/>
            </a:xfrm>
            <a:custGeom>
              <a:avLst/>
              <a:gdLst/>
              <a:ahLst/>
              <a:cxnLst/>
              <a:rect l="l" t="t" r="r" b="b"/>
              <a:pathLst>
                <a:path w="152256" h="139827">
                  <a:moveTo>
                    <a:pt x="69913" y="0"/>
                  </a:moveTo>
                  <a:lnTo>
                    <a:pt x="82343" y="0"/>
                  </a:lnTo>
                  <a:cubicBezTo>
                    <a:pt x="100885" y="0"/>
                    <a:pt x="118668" y="7366"/>
                    <a:pt x="131779" y="20477"/>
                  </a:cubicBezTo>
                  <a:cubicBezTo>
                    <a:pt x="144890" y="33588"/>
                    <a:pt x="152256" y="51371"/>
                    <a:pt x="152256" y="69913"/>
                  </a:cubicBezTo>
                  <a:lnTo>
                    <a:pt x="152256" y="69913"/>
                  </a:lnTo>
                  <a:cubicBezTo>
                    <a:pt x="152256" y="108525"/>
                    <a:pt x="120955" y="139827"/>
                    <a:pt x="82343" y="139827"/>
                  </a:cubicBezTo>
                  <a:lnTo>
                    <a:pt x="69913" y="139827"/>
                  </a:lnTo>
                  <a:cubicBezTo>
                    <a:pt x="31301" y="139827"/>
                    <a:pt x="0" y="108525"/>
                    <a:pt x="0" y="69913"/>
                  </a:cubicBezTo>
                  <a:lnTo>
                    <a:pt x="0" y="69913"/>
                  </a:lnTo>
                  <a:cubicBezTo>
                    <a:pt x="0" y="31301"/>
                    <a:pt x="31301" y="0"/>
                    <a:pt x="69913" y="0"/>
                  </a:cubicBezTo>
                  <a:close/>
                </a:path>
              </a:pathLst>
            </a:custGeom>
            <a:solidFill>
              <a:srgbClr val="FFFFFF">
                <a:alpha val="81961"/>
              </a:srgbClr>
            </a:solidFill>
            <a:ln w="9525" cap="sq">
              <a:solidFill>
                <a:srgbClr val="CB6CE6">
                  <a:alpha val="81961"/>
                </a:srgbClr>
              </a:solidFill>
              <a:prstDash val="solid"/>
              <a:miter/>
            </a:ln>
          </p:spPr>
        </p:sp>
        <p:sp>
          <p:nvSpPr>
            <p:cNvPr id="37" name="TextBox 37"/>
            <p:cNvSpPr txBox="1"/>
            <p:nvPr/>
          </p:nvSpPr>
          <p:spPr>
            <a:xfrm>
              <a:off x="0" y="9525"/>
              <a:ext cx="152256" cy="130302"/>
            </a:xfrm>
            <a:prstGeom prst="rect">
              <a:avLst/>
            </a:prstGeom>
          </p:spPr>
          <p:txBody>
            <a:bodyPr lIns="50800" tIns="50800" rIns="50800" bIns="50800" rtlCol="0" anchor="ctr"/>
            <a:lstStyle/>
            <a:p>
              <a:pPr algn="ctr">
                <a:lnSpc>
                  <a:spcPts val="2159"/>
                </a:lnSpc>
              </a:pPr>
              <a:endParaRPr/>
            </a:p>
          </p:txBody>
        </p:sp>
      </p:grpSp>
      <p:grpSp>
        <p:nvGrpSpPr>
          <p:cNvPr id="38" name="Group 38"/>
          <p:cNvGrpSpPr/>
          <p:nvPr/>
        </p:nvGrpSpPr>
        <p:grpSpPr>
          <a:xfrm>
            <a:off x="4308694" y="6926888"/>
            <a:ext cx="607073" cy="636636"/>
            <a:chOff x="0" y="0"/>
            <a:chExt cx="156270" cy="163880"/>
          </a:xfrm>
        </p:grpSpPr>
        <p:sp>
          <p:nvSpPr>
            <p:cNvPr id="39" name="Freeform 39"/>
            <p:cNvSpPr/>
            <p:nvPr/>
          </p:nvSpPr>
          <p:spPr>
            <a:xfrm>
              <a:off x="0" y="0"/>
              <a:ext cx="156270" cy="163880"/>
            </a:xfrm>
            <a:custGeom>
              <a:avLst/>
              <a:gdLst/>
              <a:ahLst/>
              <a:cxnLst/>
              <a:rect l="l" t="t" r="r" b="b"/>
              <a:pathLst>
                <a:path w="156270" h="163880">
                  <a:moveTo>
                    <a:pt x="78135" y="0"/>
                  </a:moveTo>
                  <a:lnTo>
                    <a:pt x="78135" y="0"/>
                  </a:lnTo>
                  <a:cubicBezTo>
                    <a:pt x="98858" y="0"/>
                    <a:pt x="118732" y="8232"/>
                    <a:pt x="133385" y="22885"/>
                  </a:cubicBezTo>
                  <a:cubicBezTo>
                    <a:pt x="148038" y="37538"/>
                    <a:pt x="156270" y="57412"/>
                    <a:pt x="156270" y="78135"/>
                  </a:cubicBezTo>
                  <a:lnTo>
                    <a:pt x="156270" y="85745"/>
                  </a:lnTo>
                  <a:cubicBezTo>
                    <a:pt x="156270" y="128898"/>
                    <a:pt x="121288" y="163880"/>
                    <a:pt x="78135" y="163880"/>
                  </a:cubicBezTo>
                  <a:lnTo>
                    <a:pt x="78135" y="163880"/>
                  </a:lnTo>
                  <a:cubicBezTo>
                    <a:pt x="34982" y="163880"/>
                    <a:pt x="0" y="128898"/>
                    <a:pt x="0" y="85745"/>
                  </a:cubicBezTo>
                  <a:lnTo>
                    <a:pt x="0" y="78135"/>
                  </a:lnTo>
                  <a:cubicBezTo>
                    <a:pt x="0" y="34982"/>
                    <a:pt x="34982" y="0"/>
                    <a:pt x="78135" y="0"/>
                  </a:cubicBezTo>
                  <a:close/>
                </a:path>
              </a:pathLst>
            </a:custGeom>
            <a:solidFill>
              <a:srgbClr val="FFFFFF">
                <a:alpha val="81961"/>
              </a:srgbClr>
            </a:solidFill>
            <a:ln w="9525" cap="sq">
              <a:solidFill>
                <a:srgbClr val="5CE1E6">
                  <a:alpha val="81961"/>
                </a:srgbClr>
              </a:solidFill>
              <a:prstDash val="solid"/>
              <a:miter/>
            </a:ln>
          </p:spPr>
        </p:sp>
        <p:sp>
          <p:nvSpPr>
            <p:cNvPr id="40" name="TextBox 40"/>
            <p:cNvSpPr txBox="1"/>
            <p:nvPr/>
          </p:nvSpPr>
          <p:spPr>
            <a:xfrm>
              <a:off x="0" y="9525"/>
              <a:ext cx="156270" cy="154355"/>
            </a:xfrm>
            <a:prstGeom prst="rect">
              <a:avLst/>
            </a:prstGeom>
          </p:spPr>
          <p:txBody>
            <a:bodyPr lIns="50800" tIns="50800" rIns="50800" bIns="50800" rtlCol="0" anchor="ctr"/>
            <a:lstStyle/>
            <a:p>
              <a:pPr algn="ctr">
                <a:lnSpc>
                  <a:spcPts val="2159"/>
                </a:lnSpc>
              </a:pPr>
              <a:endParaRPr/>
            </a:p>
          </p:txBody>
        </p:sp>
      </p:grpSp>
      <p:grpSp>
        <p:nvGrpSpPr>
          <p:cNvPr id="41" name="Group 41"/>
          <p:cNvGrpSpPr/>
          <p:nvPr/>
        </p:nvGrpSpPr>
        <p:grpSpPr>
          <a:xfrm>
            <a:off x="10968634" y="6926888"/>
            <a:ext cx="655833" cy="654745"/>
            <a:chOff x="0" y="0"/>
            <a:chExt cx="168822" cy="168542"/>
          </a:xfrm>
        </p:grpSpPr>
        <p:sp>
          <p:nvSpPr>
            <p:cNvPr id="42" name="Freeform 42"/>
            <p:cNvSpPr/>
            <p:nvPr/>
          </p:nvSpPr>
          <p:spPr>
            <a:xfrm>
              <a:off x="0" y="0"/>
              <a:ext cx="168822" cy="168542"/>
            </a:xfrm>
            <a:custGeom>
              <a:avLst/>
              <a:gdLst/>
              <a:ahLst/>
              <a:cxnLst/>
              <a:rect l="l" t="t" r="r" b="b"/>
              <a:pathLst>
                <a:path w="168822" h="168542">
                  <a:moveTo>
                    <a:pt x="84271" y="0"/>
                  </a:moveTo>
                  <a:lnTo>
                    <a:pt x="84551" y="0"/>
                  </a:lnTo>
                  <a:cubicBezTo>
                    <a:pt x="106901" y="0"/>
                    <a:pt x="128336" y="8879"/>
                    <a:pt x="144140" y="24682"/>
                  </a:cubicBezTo>
                  <a:cubicBezTo>
                    <a:pt x="159944" y="40486"/>
                    <a:pt x="168822" y="61921"/>
                    <a:pt x="168822" y="84271"/>
                  </a:cubicBezTo>
                  <a:lnTo>
                    <a:pt x="168822" y="84271"/>
                  </a:lnTo>
                  <a:cubicBezTo>
                    <a:pt x="168822" y="130813"/>
                    <a:pt x="131093" y="168542"/>
                    <a:pt x="84551" y="168542"/>
                  </a:cubicBezTo>
                  <a:lnTo>
                    <a:pt x="84271" y="168542"/>
                  </a:lnTo>
                  <a:cubicBezTo>
                    <a:pt x="61921" y="168542"/>
                    <a:pt x="40486" y="159663"/>
                    <a:pt x="24682" y="143860"/>
                  </a:cubicBezTo>
                  <a:cubicBezTo>
                    <a:pt x="8879" y="128056"/>
                    <a:pt x="0" y="106621"/>
                    <a:pt x="0" y="84271"/>
                  </a:cubicBezTo>
                  <a:lnTo>
                    <a:pt x="0" y="84271"/>
                  </a:lnTo>
                  <a:cubicBezTo>
                    <a:pt x="0" y="61921"/>
                    <a:pt x="8879" y="40486"/>
                    <a:pt x="24682" y="24682"/>
                  </a:cubicBezTo>
                  <a:cubicBezTo>
                    <a:pt x="40486" y="8879"/>
                    <a:pt x="61921" y="0"/>
                    <a:pt x="84271" y="0"/>
                  </a:cubicBezTo>
                  <a:close/>
                </a:path>
              </a:pathLst>
            </a:custGeom>
            <a:solidFill>
              <a:srgbClr val="FFFFFF">
                <a:alpha val="81961"/>
              </a:srgbClr>
            </a:solidFill>
            <a:ln w="9525" cap="sq">
              <a:solidFill>
                <a:srgbClr val="FF66C4">
                  <a:alpha val="81961"/>
                </a:srgbClr>
              </a:solidFill>
              <a:prstDash val="solid"/>
              <a:miter/>
            </a:ln>
          </p:spPr>
        </p:sp>
        <p:sp>
          <p:nvSpPr>
            <p:cNvPr id="43" name="TextBox 43"/>
            <p:cNvSpPr txBox="1"/>
            <p:nvPr/>
          </p:nvSpPr>
          <p:spPr>
            <a:xfrm>
              <a:off x="0" y="9525"/>
              <a:ext cx="168822" cy="159017"/>
            </a:xfrm>
            <a:prstGeom prst="rect">
              <a:avLst/>
            </a:prstGeom>
          </p:spPr>
          <p:txBody>
            <a:bodyPr lIns="50800" tIns="50800" rIns="50800" bIns="50800" rtlCol="0" anchor="ctr"/>
            <a:lstStyle/>
            <a:p>
              <a:pPr algn="ctr">
                <a:lnSpc>
                  <a:spcPts val="2159"/>
                </a:lnSpc>
              </a:pPr>
              <a:endParaRPr/>
            </a:p>
          </p:txBody>
        </p:sp>
      </p:grpSp>
      <p:sp>
        <p:nvSpPr>
          <p:cNvPr id="44" name="Freeform 44"/>
          <p:cNvSpPr/>
          <p:nvPr/>
        </p:nvSpPr>
        <p:spPr>
          <a:xfrm>
            <a:off x="1152513" y="2082008"/>
            <a:ext cx="383672" cy="378091"/>
          </a:xfrm>
          <a:custGeom>
            <a:avLst/>
            <a:gdLst/>
            <a:ahLst/>
            <a:cxnLst/>
            <a:rect l="l" t="t" r="r" b="b"/>
            <a:pathLst>
              <a:path w="383672" h="378091">
                <a:moveTo>
                  <a:pt x="0" y="0"/>
                </a:moveTo>
                <a:lnTo>
                  <a:pt x="383672" y="0"/>
                </a:lnTo>
                <a:lnTo>
                  <a:pt x="383672" y="378091"/>
                </a:lnTo>
                <a:lnTo>
                  <a:pt x="0" y="378091"/>
                </a:lnTo>
                <a:lnTo>
                  <a:pt x="0" y="0"/>
                </a:lnTo>
                <a:close/>
              </a:path>
            </a:pathLst>
          </a:custGeom>
          <a:blipFill>
            <a:blip r:embed="rId4">
              <a:alphaModFix amt="82000"/>
              <a:extLst>
                <a:ext uri="{96DAC541-7B7A-43D3-8B79-37D633B846F1}">
                  <asvg:svgBlip xmlns:asvg="http://schemas.microsoft.com/office/drawing/2016/SVG/main" r:embed="rId5"/>
                </a:ext>
              </a:extLst>
            </a:blip>
            <a:stretch>
              <a:fillRect/>
            </a:stretch>
          </a:blipFill>
        </p:spPr>
      </p:sp>
      <p:grpSp>
        <p:nvGrpSpPr>
          <p:cNvPr id="45" name="Group 45"/>
          <p:cNvGrpSpPr/>
          <p:nvPr/>
        </p:nvGrpSpPr>
        <p:grpSpPr>
          <a:xfrm>
            <a:off x="4175891" y="4201469"/>
            <a:ext cx="3202065" cy="2525394"/>
            <a:chOff x="0" y="0"/>
            <a:chExt cx="836491" cy="659721"/>
          </a:xfrm>
        </p:grpSpPr>
        <p:sp>
          <p:nvSpPr>
            <p:cNvPr id="46" name="Freeform 46"/>
            <p:cNvSpPr/>
            <p:nvPr/>
          </p:nvSpPr>
          <p:spPr>
            <a:xfrm>
              <a:off x="0" y="0"/>
              <a:ext cx="836491" cy="659721"/>
            </a:xfrm>
            <a:custGeom>
              <a:avLst/>
              <a:gdLst/>
              <a:ahLst/>
              <a:cxnLst/>
              <a:rect l="l" t="t" r="r" b="b"/>
              <a:pathLst>
                <a:path w="836491" h="659721">
                  <a:moveTo>
                    <a:pt x="33849" y="0"/>
                  </a:moveTo>
                  <a:lnTo>
                    <a:pt x="802642" y="0"/>
                  </a:lnTo>
                  <a:cubicBezTo>
                    <a:pt x="811619" y="0"/>
                    <a:pt x="820229" y="3566"/>
                    <a:pt x="826577" y="9914"/>
                  </a:cubicBezTo>
                  <a:cubicBezTo>
                    <a:pt x="832925" y="16262"/>
                    <a:pt x="836491" y="24872"/>
                    <a:pt x="836491" y="33849"/>
                  </a:cubicBezTo>
                  <a:lnTo>
                    <a:pt x="836491" y="625872"/>
                  </a:lnTo>
                  <a:cubicBezTo>
                    <a:pt x="836491" y="644566"/>
                    <a:pt x="821336" y="659721"/>
                    <a:pt x="802642" y="659721"/>
                  </a:cubicBezTo>
                  <a:lnTo>
                    <a:pt x="33849" y="659721"/>
                  </a:lnTo>
                  <a:cubicBezTo>
                    <a:pt x="24872" y="659721"/>
                    <a:pt x="16262" y="656154"/>
                    <a:pt x="9914" y="649807"/>
                  </a:cubicBezTo>
                  <a:cubicBezTo>
                    <a:pt x="3566" y="643459"/>
                    <a:pt x="0" y="634849"/>
                    <a:pt x="0" y="625872"/>
                  </a:cubicBezTo>
                  <a:lnTo>
                    <a:pt x="0" y="33849"/>
                  </a:lnTo>
                  <a:cubicBezTo>
                    <a:pt x="0" y="24872"/>
                    <a:pt x="3566" y="16262"/>
                    <a:pt x="9914" y="9914"/>
                  </a:cubicBezTo>
                  <a:cubicBezTo>
                    <a:pt x="16262" y="3566"/>
                    <a:pt x="24872" y="0"/>
                    <a:pt x="33849" y="0"/>
                  </a:cubicBezTo>
                  <a:close/>
                </a:path>
              </a:pathLst>
            </a:custGeom>
            <a:solidFill>
              <a:srgbClr val="E7F6FF">
                <a:alpha val="81961"/>
              </a:srgbClr>
            </a:solidFill>
            <a:ln w="9525" cap="sq">
              <a:solidFill>
                <a:srgbClr val="38B6FF">
                  <a:alpha val="81961"/>
                </a:srgbClr>
              </a:solidFill>
              <a:prstDash val="solid"/>
              <a:miter/>
            </a:ln>
          </p:spPr>
        </p:sp>
        <p:sp>
          <p:nvSpPr>
            <p:cNvPr id="47" name="TextBox 47"/>
            <p:cNvSpPr txBox="1"/>
            <p:nvPr/>
          </p:nvSpPr>
          <p:spPr>
            <a:xfrm>
              <a:off x="0" y="9525"/>
              <a:ext cx="836491" cy="650196"/>
            </a:xfrm>
            <a:prstGeom prst="rect">
              <a:avLst/>
            </a:prstGeom>
          </p:spPr>
          <p:txBody>
            <a:bodyPr lIns="50800" tIns="50800" rIns="50800" bIns="50800" rtlCol="0" anchor="ctr"/>
            <a:lstStyle/>
            <a:p>
              <a:pPr algn="ctr">
                <a:lnSpc>
                  <a:spcPts val="2159"/>
                </a:lnSpc>
              </a:pPr>
              <a:endParaRPr/>
            </a:p>
          </p:txBody>
        </p:sp>
      </p:grpSp>
      <p:grpSp>
        <p:nvGrpSpPr>
          <p:cNvPr id="48" name="Group 48"/>
          <p:cNvGrpSpPr/>
          <p:nvPr/>
        </p:nvGrpSpPr>
        <p:grpSpPr>
          <a:xfrm>
            <a:off x="5098279" y="4349100"/>
            <a:ext cx="1884012" cy="549671"/>
            <a:chOff x="0" y="0"/>
            <a:chExt cx="577682" cy="168542"/>
          </a:xfrm>
        </p:grpSpPr>
        <p:sp>
          <p:nvSpPr>
            <p:cNvPr id="49" name="Freeform 49"/>
            <p:cNvSpPr/>
            <p:nvPr/>
          </p:nvSpPr>
          <p:spPr>
            <a:xfrm>
              <a:off x="0" y="0"/>
              <a:ext cx="577682" cy="168542"/>
            </a:xfrm>
            <a:custGeom>
              <a:avLst/>
              <a:gdLst/>
              <a:ahLst/>
              <a:cxnLst/>
              <a:rect l="l" t="t" r="r" b="b"/>
              <a:pathLst>
                <a:path w="577682" h="168542">
                  <a:moveTo>
                    <a:pt x="49311" y="0"/>
                  </a:moveTo>
                  <a:lnTo>
                    <a:pt x="528371" y="0"/>
                  </a:lnTo>
                  <a:cubicBezTo>
                    <a:pt x="541449" y="0"/>
                    <a:pt x="553991" y="5195"/>
                    <a:pt x="563239" y="14443"/>
                  </a:cubicBezTo>
                  <a:cubicBezTo>
                    <a:pt x="572487" y="23691"/>
                    <a:pt x="577682" y="36233"/>
                    <a:pt x="577682" y="49311"/>
                  </a:cubicBezTo>
                  <a:lnTo>
                    <a:pt x="577682" y="119231"/>
                  </a:lnTo>
                  <a:cubicBezTo>
                    <a:pt x="577682" y="132309"/>
                    <a:pt x="572487" y="144851"/>
                    <a:pt x="563239" y="154099"/>
                  </a:cubicBezTo>
                  <a:cubicBezTo>
                    <a:pt x="553991" y="163347"/>
                    <a:pt x="541449" y="168542"/>
                    <a:pt x="528371" y="168542"/>
                  </a:cubicBezTo>
                  <a:lnTo>
                    <a:pt x="49311" y="168542"/>
                  </a:lnTo>
                  <a:cubicBezTo>
                    <a:pt x="36233" y="168542"/>
                    <a:pt x="23691" y="163347"/>
                    <a:pt x="14443" y="154099"/>
                  </a:cubicBezTo>
                  <a:cubicBezTo>
                    <a:pt x="5195" y="144851"/>
                    <a:pt x="0" y="132309"/>
                    <a:pt x="0" y="119231"/>
                  </a:cubicBezTo>
                  <a:lnTo>
                    <a:pt x="0" y="49311"/>
                  </a:lnTo>
                  <a:cubicBezTo>
                    <a:pt x="0" y="36233"/>
                    <a:pt x="5195" y="23691"/>
                    <a:pt x="14443" y="14443"/>
                  </a:cubicBezTo>
                  <a:cubicBezTo>
                    <a:pt x="23691" y="5195"/>
                    <a:pt x="36233" y="0"/>
                    <a:pt x="49311" y="0"/>
                  </a:cubicBezTo>
                  <a:close/>
                </a:path>
              </a:pathLst>
            </a:custGeom>
            <a:solidFill>
              <a:srgbClr val="FFFFFF">
                <a:alpha val="81961"/>
              </a:srgbClr>
            </a:solidFill>
            <a:ln w="9525" cap="sq">
              <a:solidFill>
                <a:srgbClr val="38B6FF">
                  <a:alpha val="81961"/>
                </a:srgbClr>
              </a:solidFill>
              <a:prstDash val="solid"/>
              <a:miter/>
            </a:ln>
          </p:spPr>
        </p:sp>
        <p:sp>
          <p:nvSpPr>
            <p:cNvPr id="50" name="TextBox 50"/>
            <p:cNvSpPr txBox="1"/>
            <p:nvPr/>
          </p:nvSpPr>
          <p:spPr>
            <a:xfrm>
              <a:off x="0" y="9525"/>
              <a:ext cx="577682" cy="159017"/>
            </a:xfrm>
            <a:prstGeom prst="rect">
              <a:avLst/>
            </a:prstGeom>
          </p:spPr>
          <p:txBody>
            <a:bodyPr lIns="50800" tIns="50800" rIns="50800" bIns="50800" rtlCol="0" anchor="ctr"/>
            <a:lstStyle/>
            <a:p>
              <a:pPr marL="0" lvl="0" indent="0" algn="ctr">
                <a:lnSpc>
                  <a:spcPts val="2159"/>
                </a:lnSpc>
                <a:spcBef>
                  <a:spcPct val="0"/>
                </a:spcBef>
              </a:pPr>
              <a:endParaRPr/>
            </a:p>
          </p:txBody>
        </p:sp>
      </p:grpSp>
      <p:grpSp>
        <p:nvGrpSpPr>
          <p:cNvPr id="51" name="Group 51"/>
          <p:cNvGrpSpPr/>
          <p:nvPr/>
        </p:nvGrpSpPr>
        <p:grpSpPr>
          <a:xfrm>
            <a:off x="4462636" y="4349100"/>
            <a:ext cx="550585" cy="549671"/>
            <a:chOff x="0" y="0"/>
            <a:chExt cx="168822" cy="168542"/>
          </a:xfrm>
        </p:grpSpPr>
        <p:sp>
          <p:nvSpPr>
            <p:cNvPr id="52" name="Freeform 52"/>
            <p:cNvSpPr/>
            <p:nvPr/>
          </p:nvSpPr>
          <p:spPr>
            <a:xfrm>
              <a:off x="0" y="0"/>
              <a:ext cx="168822" cy="168542"/>
            </a:xfrm>
            <a:custGeom>
              <a:avLst/>
              <a:gdLst/>
              <a:ahLst/>
              <a:cxnLst/>
              <a:rect l="l" t="t" r="r" b="b"/>
              <a:pathLst>
                <a:path w="168822" h="168542">
                  <a:moveTo>
                    <a:pt x="84271" y="0"/>
                  </a:moveTo>
                  <a:lnTo>
                    <a:pt x="84551" y="0"/>
                  </a:lnTo>
                  <a:cubicBezTo>
                    <a:pt x="106901" y="0"/>
                    <a:pt x="128336" y="8879"/>
                    <a:pt x="144140" y="24682"/>
                  </a:cubicBezTo>
                  <a:cubicBezTo>
                    <a:pt x="159944" y="40486"/>
                    <a:pt x="168822" y="61921"/>
                    <a:pt x="168822" y="84271"/>
                  </a:cubicBezTo>
                  <a:lnTo>
                    <a:pt x="168822" y="84271"/>
                  </a:lnTo>
                  <a:cubicBezTo>
                    <a:pt x="168822" y="130813"/>
                    <a:pt x="131093" y="168542"/>
                    <a:pt x="84551" y="168542"/>
                  </a:cubicBezTo>
                  <a:lnTo>
                    <a:pt x="84271" y="168542"/>
                  </a:lnTo>
                  <a:cubicBezTo>
                    <a:pt x="61921" y="168542"/>
                    <a:pt x="40486" y="159663"/>
                    <a:pt x="24682" y="143860"/>
                  </a:cubicBezTo>
                  <a:cubicBezTo>
                    <a:pt x="8879" y="128056"/>
                    <a:pt x="0" y="106621"/>
                    <a:pt x="0" y="84271"/>
                  </a:cubicBezTo>
                  <a:lnTo>
                    <a:pt x="0" y="84271"/>
                  </a:lnTo>
                  <a:cubicBezTo>
                    <a:pt x="0" y="61921"/>
                    <a:pt x="8879" y="40486"/>
                    <a:pt x="24682" y="24682"/>
                  </a:cubicBezTo>
                  <a:cubicBezTo>
                    <a:pt x="40486" y="8879"/>
                    <a:pt x="61921" y="0"/>
                    <a:pt x="84271" y="0"/>
                  </a:cubicBezTo>
                  <a:close/>
                </a:path>
              </a:pathLst>
            </a:custGeom>
            <a:solidFill>
              <a:srgbClr val="FFFFFF">
                <a:alpha val="81961"/>
              </a:srgbClr>
            </a:solidFill>
            <a:ln w="9525" cap="sq">
              <a:solidFill>
                <a:srgbClr val="38B6FF">
                  <a:alpha val="81961"/>
                </a:srgbClr>
              </a:solidFill>
              <a:prstDash val="solid"/>
              <a:miter/>
            </a:ln>
          </p:spPr>
        </p:sp>
        <p:sp>
          <p:nvSpPr>
            <p:cNvPr id="53" name="TextBox 53"/>
            <p:cNvSpPr txBox="1"/>
            <p:nvPr/>
          </p:nvSpPr>
          <p:spPr>
            <a:xfrm>
              <a:off x="0" y="9525"/>
              <a:ext cx="168822" cy="159017"/>
            </a:xfrm>
            <a:prstGeom prst="rect">
              <a:avLst/>
            </a:prstGeom>
          </p:spPr>
          <p:txBody>
            <a:bodyPr lIns="50800" tIns="50800" rIns="50800" bIns="50800" rtlCol="0" anchor="ctr"/>
            <a:lstStyle/>
            <a:p>
              <a:pPr algn="ctr">
                <a:lnSpc>
                  <a:spcPts val="2159"/>
                </a:lnSpc>
              </a:pPr>
              <a:endParaRPr/>
            </a:p>
          </p:txBody>
        </p:sp>
      </p:grpSp>
      <p:grpSp>
        <p:nvGrpSpPr>
          <p:cNvPr id="54" name="Group 54"/>
          <p:cNvGrpSpPr/>
          <p:nvPr/>
        </p:nvGrpSpPr>
        <p:grpSpPr>
          <a:xfrm>
            <a:off x="4464434" y="1980372"/>
            <a:ext cx="482180" cy="481450"/>
            <a:chOff x="0" y="0"/>
            <a:chExt cx="188011" cy="187727"/>
          </a:xfrm>
        </p:grpSpPr>
        <p:sp>
          <p:nvSpPr>
            <p:cNvPr id="55" name="Freeform 55"/>
            <p:cNvSpPr/>
            <p:nvPr/>
          </p:nvSpPr>
          <p:spPr>
            <a:xfrm>
              <a:off x="0" y="0"/>
              <a:ext cx="188011" cy="187727"/>
            </a:xfrm>
            <a:custGeom>
              <a:avLst/>
              <a:gdLst/>
              <a:ahLst/>
              <a:cxnLst/>
              <a:rect l="l" t="t" r="r" b="b"/>
              <a:pathLst>
                <a:path w="188011" h="187727">
                  <a:moveTo>
                    <a:pt x="93863" y="0"/>
                  </a:moveTo>
                  <a:lnTo>
                    <a:pt x="94148" y="0"/>
                  </a:lnTo>
                  <a:cubicBezTo>
                    <a:pt x="119042" y="0"/>
                    <a:pt x="142917" y="9889"/>
                    <a:pt x="160519" y="27492"/>
                  </a:cubicBezTo>
                  <a:cubicBezTo>
                    <a:pt x="178122" y="45095"/>
                    <a:pt x="188011" y="68969"/>
                    <a:pt x="188011" y="93863"/>
                  </a:cubicBezTo>
                  <a:lnTo>
                    <a:pt x="188011" y="93863"/>
                  </a:lnTo>
                  <a:cubicBezTo>
                    <a:pt x="188011" y="118758"/>
                    <a:pt x="178122" y="142632"/>
                    <a:pt x="160519" y="160235"/>
                  </a:cubicBezTo>
                  <a:cubicBezTo>
                    <a:pt x="142917" y="177838"/>
                    <a:pt x="119042" y="187727"/>
                    <a:pt x="94148" y="187727"/>
                  </a:cubicBezTo>
                  <a:lnTo>
                    <a:pt x="93863" y="187727"/>
                  </a:lnTo>
                  <a:cubicBezTo>
                    <a:pt x="68969" y="187727"/>
                    <a:pt x="45095" y="177838"/>
                    <a:pt x="27492" y="160235"/>
                  </a:cubicBezTo>
                  <a:cubicBezTo>
                    <a:pt x="9889" y="142632"/>
                    <a:pt x="0" y="118758"/>
                    <a:pt x="0" y="93863"/>
                  </a:cubicBezTo>
                  <a:lnTo>
                    <a:pt x="0" y="93863"/>
                  </a:lnTo>
                  <a:cubicBezTo>
                    <a:pt x="0" y="68969"/>
                    <a:pt x="9889" y="45095"/>
                    <a:pt x="27492" y="27492"/>
                  </a:cubicBezTo>
                  <a:cubicBezTo>
                    <a:pt x="45095" y="9889"/>
                    <a:pt x="68969" y="0"/>
                    <a:pt x="93863" y="0"/>
                  </a:cubicBezTo>
                  <a:close/>
                </a:path>
              </a:pathLst>
            </a:custGeom>
            <a:solidFill>
              <a:srgbClr val="FFFFFF">
                <a:alpha val="81961"/>
              </a:srgbClr>
            </a:solidFill>
            <a:ln w="9525" cap="sq">
              <a:solidFill>
                <a:srgbClr val="38B6FF">
                  <a:alpha val="81961"/>
                </a:srgbClr>
              </a:solidFill>
              <a:prstDash val="solid"/>
              <a:miter/>
            </a:ln>
          </p:spPr>
        </p:sp>
        <p:sp>
          <p:nvSpPr>
            <p:cNvPr id="56" name="TextBox 56"/>
            <p:cNvSpPr txBox="1"/>
            <p:nvPr/>
          </p:nvSpPr>
          <p:spPr>
            <a:xfrm>
              <a:off x="0" y="9525"/>
              <a:ext cx="188011" cy="178202"/>
            </a:xfrm>
            <a:prstGeom prst="rect">
              <a:avLst/>
            </a:prstGeom>
          </p:spPr>
          <p:txBody>
            <a:bodyPr lIns="50800" tIns="50800" rIns="50800" bIns="50800" rtlCol="0" anchor="ctr"/>
            <a:lstStyle/>
            <a:p>
              <a:pPr algn="ctr">
                <a:lnSpc>
                  <a:spcPts val="2159"/>
                </a:lnSpc>
              </a:pPr>
              <a:endParaRPr/>
            </a:p>
          </p:txBody>
        </p:sp>
      </p:grpSp>
      <p:sp>
        <p:nvSpPr>
          <p:cNvPr id="57" name="Freeform 57"/>
          <p:cNvSpPr/>
          <p:nvPr/>
        </p:nvSpPr>
        <p:spPr>
          <a:xfrm>
            <a:off x="4544333" y="2060703"/>
            <a:ext cx="322382" cy="326538"/>
          </a:xfrm>
          <a:custGeom>
            <a:avLst/>
            <a:gdLst/>
            <a:ahLst/>
            <a:cxnLst/>
            <a:rect l="l" t="t" r="r" b="b"/>
            <a:pathLst>
              <a:path w="322382" h="326538">
                <a:moveTo>
                  <a:pt x="0" y="0"/>
                </a:moveTo>
                <a:lnTo>
                  <a:pt x="322382" y="0"/>
                </a:lnTo>
                <a:lnTo>
                  <a:pt x="322382" y="326538"/>
                </a:lnTo>
                <a:lnTo>
                  <a:pt x="0" y="326538"/>
                </a:lnTo>
                <a:lnTo>
                  <a:pt x="0" y="0"/>
                </a:lnTo>
                <a:close/>
              </a:path>
            </a:pathLst>
          </a:custGeom>
          <a:blipFill>
            <a:blip r:embed="rId6">
              <a:alphaModFix amt="82000"/>
              <a:extLst>
                <a:ext uri="{96DAC541-7B7A-43D3-8B79-37D633B846F1}">
                  <asvg:svgBlip xmlns:asvg="http://schemas.microsoft.com/office/drawing/2016/SVG/main" r:embed="rId7"/>
                </a:ext>
              </a:extLst>
            </a:blip>
            <a:stretch>
              <a:fillRect/>
            </a:stretch>
          </a:blipFill>
        </p:spPr>
      </p:sp>
      <p:grpSp>
        <p:nvGrpSpPr>
          <p:cNvPr id="58" name="Group 58"/>
          <p:cNvGrpSpPr/>
          <p:nvPr/>
        </p:nvGrpSpPr>
        <p:grpSpPr>
          <a:xfrm>
            <a:off x="8532174" y="1967223"/>
            <a:ext cx="1856940" cy="541773"/>
            <a:chOff x="0" y="0"/>
            <a:chExt cx="577682" cy="168542"/>
          </a:xfrm>
        </p:grpSpPr>
        <p:sp>
          <p:nvSpPr>
            <p:cNvPr id="59" name="Freeform 59"/>
            <p:cNvSpPr/>
            <p:nvPr/>
          </p:nvSpPr>
          <p:spPr>
            <a:xfrm>
              <a:off x="0" y="0"/>
              <a:ext cx="577682" cy="168542"/>
            </a:xfrm>
            <a:custGeom>
              <a:avLst/>
              <a:gdLst/>
              <a:ahLst/>
              <a:cxnLst/>
              <a:rect l="l" t="t" r="r" b="b"/>
              <a:pathLst>
                <a:path w="577682" h="168542">
                  <a:moveTo>
                    <a:pt x="50030" y="0"/>
                  </a:moveTo>
                  <a:lnTo>
                    <a:pt x="527652" y="0"/>
                  </a:lnTo>
                  <a:cubicBezTo>
                    <a:pt x="540920" y="0"/>
                    <a:pt x="553646" y="5271"/>
                    <a:pt x="563028" y="14653"/>
                  </a:cubicBezTo>
                  <a:cubicBezTo>
                    <a:pt x="572411" y="24036"/>
                    <a:pt x="577682" y="36761"/>
                    <a:pt x="577682" y="50030"/>
                  </a:cubicBezTo>
                  <a:lnTo>
                    <a:pt x="577682" y="118512"/>
                  </a:lnTo>
                  <a:cubicBezTo>
                    <a:pt x="577682" y="131781"/>
                    <a:pt x="572411" y="144506"/>
                    <a:pt x="563028" y="153888"/>
                  </a:cubicBezTo>
                  <a:cubicBezTo>
                    <a:pt x="553646" y="163271"/>
                    <a:pt x="540920" y="168542"/>
                    <a:pt x="527652" y="168542"/>
                  </a:cubicBezTo>
                  <a:lnTo>
                    <a:pt x="50030" y="168542"/>
                  </a:lnTo>
                  <a:cubicBezTo>
                    <a:pt x="36761" y="168542"/>
                    <a:pt x="24036" y="163271"/>
                    <a:pt x="14653" y="153888"/>
                  </a:cubicBezTo>
                  <a:cubicBezTo>
                    <a:pt x="5271" y="144506"/>
                    <a:pt x="0" y="131781"/>
                    <a:pt x="0" y="118512"/>
                  </a:cubicBezTo>
                  <a:lnTo>
                    <a:pt x="0" y="50030"/>
                  </a:lnTo>
                  <a:cubicBezTo>
                    <a:pt x="0" y="36761"/>
                    <a:pt x="5271" y="24036"/>
                    <a:pt x="14653" y="14653"/>
                  </a:cubicBezTo>
                  <a:cubicBezTo>
                    <a:pt x="24036" y="5271"/>
                    <a:pt x="36761" y="0"/>
                    <a:pt x="50030" y="0"/>
                  </a:cubicBezTo>
                  <a:close/>
                </a:path>
              </a:pathLst>
            </a:custGeom>
            <a:solidFill>
              <a:srgbClr val="FFFFFF">
                <a:alpha val="81961"/>
              </a:srgbClr>
            </a:solidFill>
            <a:ln w="9525" cap="sq">
              <a:solidFill>
                <a:srgbClr val="7ED957">
                  <a:alpha val="81961"/>
                </a:srgbClr>
              </a:solidFill>
              <a:prstDash val="solid"/>
              <a:miter/>
            </a:ln>
          </p:spPr>
        </p:sp>
        <p:sp>
          <p:nvSpPr>
            <p:cNvPr id="60" name="TextBox 60"/>
            <p:cNvSpPr txBox="1"/>
            <p:nvPr/>
          </p:nvSpPr>
          <p:spPr>
            <a:xfrm>
              <a:off x="0" y="9525"/>
              <a:ext cx="577682" cy="159017"/>
            </a:xfrm>
            <a:prstGeom prst="rect">
              <a:avLst/>
            </a:prstGeom>
          </p:spPr>
          <p:txBody>
            <a:bodyPr lIns="50800" tIns="50800" rIns="50800" bIns="50800" rtlCol="0" anchor="ctr"/>
            <a:lstStyle/>
            <a:p>
              <a:pPr algn="ctr">
                <a:lnSpc>
                  <a:spcPts val="2159"/>
                </a:lnSpc>
              </a:pPr>
              <a:endParaRPr/>
            </a:p>
          </p:txBody>
        </p:sp>
      </p:grpSp>
      <p:grpSp>
        <p:nvGrpSpPr>
          <p:cNvPr id="61" name="Group 61"/>
          <p:cNvGrpSpPr/>
          <p:nvPr/>
        </p:nvGrpSpPr>
        <p:grpSpPr>
          <a:xfrm>
            <a:off x="7849369" y="1967223"/>
            <a:ext cx="542674" cy="541773"/>
            <a:chOff x="0" y="0"/>
            <a:chExt cx="168822" cy="168542"/>
          </a:xfrm>
        </p:grpSpPr>
        <p:sp>
          <p:nvSpPr>
            <p:cNvPr id="62" name="Freeform 62"/>
            <p:cNvSpPr/>
            <p:nvPr/>
          </p:nvSpPr>
          <p:spPr>
            <a:xfrm>
              <a:off x="0" y="0"/>
              <a:ext cx="168822" cy="168542"/>
            </a:xfrm>
            <a:custGeom>
              <a:avLst/>
              <a:gdLst/>
              <a:ahLst/>
              <a:cxnLst/>
              <a:rect l="l" t="t" r="r" b="b"/>
              <a:pathLst>
                <a:path w="168822" h="168542">
                  <a:moveTo>
                    <a:pt x="84271" y="0"/>
                  </a:moveTo>
                  <a:lnTo>
                    <a:pt x="84551" y="0"/>
                  </a:lnTo>
                  <a:cubicBezTo>
                    <a:pt x="106901" y="0"/>
                    <a:pt x="128336" y="8879"/>
                    <a:pt x="144140" y="24682"/>
                  </a:cubicBezTo>
                  <a:cubicBezTo>
                    <a:pt x="159944" y="40486"/>
                    <a:pt x="168822" y="61921"/>
                    <a:pt x="168822" y="84271"/>
                  </a:cubicBezTo>
                  <a:lnTo>
                    <a:pt x="168822" y="84271"/>
                  </a:lnTo>
                  <a:cubicBezTo>
                    <a:pt x="168822" y="130813"/>
                    <a:pt x="131093" y="168542"/>
                    <a:pt x="84551" y="168542"/>
                  </a:cubicBezTo>
                  <a:lnTo>
                    <a:pt x="84271" y="168542"/>
                  </a:lnTo>
                  <a:cubicBezTo>
                    <a:pt x="61921" y="168542"/>
                    <a:pt x="40486" y="159663"/>
                    <a:pt x="24682" y="143860"/>
                  </a:cubicBezTo>
                  <a:cubicBezTo>
                    <a:pt x="8879" y="128056"/>
                    <a:pt x="0" y="106621"/>
                    <a:pt x="0" y="84271"/>
                  </a:cubicBezTo>
                  <a:lnTo>
                    <a:pt x="0" y="84271"/>
                  </a:lnTo>
                  <a:cubicBezTo>
                    <a:pt x="0" y="61921"/>
                    <a:pt x="8879" y="40486"/>
                    <a:pt x="24682" y="24682"/>
                  </a:cubicBezTo>
                  <a:cubicBezTo>
                    <a:pt x="40486" y="8879"/>
                    <a:pt x="61921" y="0"/>
                    <a:pt x="84271" y="0"/>
                  </a:cubicBezTo>
                  <a:close/>
                </a:path>
              </a:pathLst>
            </a:custGeom>
            <a:solidFill>
              <a:srgbClr val="FFFFFF">
                <a:alpha val="81961"/>
              </a:srgbClr>
            </a:solidFill>
            <a:ln w="9525" cap="sq">
              <a:solidFill>
                <a:srgbClr val="7ED957">
                  <a:alpha val="81961"/>
                </a:srgbClr>
              </a:solidFill>
              <a:prstDash val="solid"/>
              <a:miter/>
            </a:ln>
          </p:spPr>
        </p:sp>
        <p:sp>
          <p:nvSpPr>
            <p:cNvPr id="63" name="TextBox 63"/>
            <p:cNvSpPr txBox="1"/>
            <p:nvPr/>
          </p:nvSpPr>
          <p:spPr>
            <a:xfrm>
              <a:off x="0" y="9525"/>
              <a:ext cx="168822" cy="159017"/>
            </a:xfrm>
            <a:prstGeom prst="rect">
              <a:avLst/>
            </a:prstGeom>
          </p:spPr>
          <p:txBody>
            <a:bodyPr lIns="50800" tIns="50800" rIns="50800" bIns="50800" rtlCol="0" anchor="ctr"/>
            <a:lstStyle/>
            <a:p>
              <a:pPr algn="ctr">
                <a:lnSpc>
                  <a:spcPts val="2159"/>
                </a:lnSpc>
              </a:pPr>
              <a:endParaRPr/>
            </a:p>
          </p:txBody>
        </p:sp>
      </p:grpSp>
      <p:grpSp>
        <p:nvGrpSpPr>
          <p:cNvPr id="64" name="Group 64"/>
          <p:cNvGrpSpPr/>
          <p:nvPr/>
        </p:nvGrpSpPr>
        <p:grpSpPr>
          <a:xfrm>
            <a:off x="15385442" y="1940294"/>
            <a:ext cx="1873947" cy="546734"/>
            <a:chOff x="0" y="0"/>
            <a:chExt cx="577682" cy="168542"/>
          </a:xfrm>
        </p:grpSpPr>
        <p:sp>
          <p:nvSpPr>
            <p:cNvPr id="65" name="Freeform 65"/>
            <p:cNvSpPr/>
            <p:nvPr/>
          </p:nvSpPr>
          <p:spPr>
            <a:xfrm>
              <a:off x="0" y="0"/>
              <a:ext cx="577682" cy="168542"/>
            </a:xfrm>
            <a:custGeom>
              <a:avLst/>
              <a:gdLst/>
              <a:ahLst/>
              <a:cxnLst/>
              <a:rect l="l" t="t" r="r" b="b"/>
              <a:pathLst>
                <a:path w="577682" h="168542">
                  <a:moveTo>
                    <a:pt x="49576" y="0"/>
                  </a:moveTo>
                  <a:lnTo>
                    <a:pt x="528106" y="0"/>
                  </a:lnTo>
                  <a:cubicBezTo>
                    <a:pt x="555486" y="0"/>
                    <a:pt x="577682" y="22196"/>
                    <a:pt x="577682" y="49576"/>
                  </a:cubicBezTo>
                  <a:lnTo>
                    <a:pt x="577682" y="118966"/>
                  </a:lnTo>
                  <a:cubicBezTo>
                    <a:pt x="577682" y="132114"/>
                    <a:pt x="572459" y="144724"/>
                    <a:pt x="563161" y="154021"/>
                  </a:cubicBezTo>
                  <a:cubicBezTo>
                    <a:pt x="553864" y="163319"/>
                    <a:pt x="541254" y="168542"/>
                    <a:pt x="528106" y="168542"/>
                  </a:cubicBezTo>
                  <a:lnTo>
                    <a:pt x="49576" y="168542"/>
                  </a:lnTo>
                  <a:cubicBezTo>
                    <a:pt x="36428" y="168542"/>
                    <a:pt x="23818" y="163319"/>
                    <a:pt x="14521" y="154021"/>
                  </a:cubicBezTo>
                  <a:cubicBezTo>
                    <a:pt x="5223" y="144724"/>
                    <a:pt x="0" y="132114"/>
                    <a:pt x="0" y="118966"/>
                  </a:cubicBezTo>
                  <a:lnTo>
                    <a:pt x="0" y="49576"/>
                  </a:lnTo>
                  <a:cubicBezTo>
                    <a:pt x="0" y="36428"/>
                    <a:pt x="5223" y="23818"/>
                    <a:pt x="14521" y="14521"/>
                  </a:cubicBezTo>
                  <a:cubicBezTo>
                    <a:pt x="23818" y="5223"/>
                    <a:pt x="36428" y="0"/>
                    <a:pt x="49576" y="0"/>
                  </a:cubicBezTo>
                  <a:close/>
                </a:path>
              </a:pathLst>
            </a:custGeom>
            <a:solidFill>
              <a:srgbClr val="FFFFFF">
                <a:alpha val="81961"/>
              </a:srgbClr>
            </a:solidFill>
            <a:ln w="9525" cap="sq">
              <a:solidFill>
                <a:srgbClr val="FF5757">
                  <a:alpha val="81961"/>
                </a:srgbClr>
              </a:solidFill>
              <a:prstDash val="solid"/>
              <a:miter/>
            </a:ln>
          </p:spPr>
        </p:sp>
        <p:sp>
          <p:nvSpPr>
            <p:cNvPr id="66" name="TextBox 66"/>
            <p:cNvSpPr txBox="1"/>
            <p:nvPr/>
          </p:nvSpPr>
          <p:spPr>
            <a:xfrm>
              <a:off x="0" y="9525"/>
              <a:ext cx="577682" cy="159017"/>
            </a:xfrm>
            <a:prstGeom prst="rect">
              <a:avLst/>
            </a:prstGeom>
          </p:spPr>
          <p:txBody>
            <a:bodyPr lIns="50800" tIns="50800" rIns="50800" bIns="50800" rtlCol="0" anchor="ctr"/>
            <a:lstStyle/>
            <a:p>
              <a:pPr algn="ctr">
                <a:lnSpc>
                  <a:spcPts val="2159"/>
                </a:lnSpc>
              </a:pPr>
              <a:endParaRPr/>
            </a:p>
          </p:txBody>
        </p:sp>
      </p:grpSp>
      <p:grpSp>
        <p:nvGrpSpPr>
          <p:cNvPr id="67" name="Group 67"/>
          <p:cNvGrpSpPr/>
          <p:nvPr/>
        </p:nvGrpSpPr>
        <p:grpSpPr>
          <a:xfrm>
            <a:off x="14451107" y="1919501"/>
            <a:ext cx="570981" cy="570033"/>
            <a:chOff x="0" y="0"/>
            <a:chExt cx="168822" cy="168542"/>
          </a:xfrm>
        </p:grpSpPr>
        <p:sp>
          <p:nvSpPr>
            <p:cNvPr id="68" name="Freeform 68"/>
            <p:cNvSpPr/>
            <p:nvPr/>
          </p:nvSpPr>
          <p:spPr>
            <a:xfrm>
              <a:off x="0" y="0"/>
              <a:ext cx="168822" cy="168542"/>
            </a:xfrm>
            <a:custGeom>
              <a:avLst/>
              <a:gdLst/>
              <a:ahLst/>
              <a:cxnLst/>
              <a:rect l="l" t="t" r="r" b="b"/>
              <a:pathLst>
                <a:path w="168822" h="168542">
                  <a:moveTo>
                    <a:pt x="84271" y="0"/>
                  </a:moveTo>
                  <a:lnTo>
                    <a:pt x="84551" y="0"/>
                  </a:lnTo>
                  <a:cubicBezTo>
                    <a:pt x="106901" y="0"/>
                    <a:pt x="128336" y="8879"/>
                    <a:pt x="144140" y="24682"/>
                  </a:cubicBezTo>
                  <a:cubicBezTo>
                    <a:pt x="159944" y="40486"/>
                    <a:pt x="168822" y="61921"/>
                    <a:pt x="168822" y="84271"/>
                  </a:cubicBezTo>
                  <a:lnTo>
                    <a:pt x="168822" y="84271"/>
                  </a:lnTo>
                  <a:cubicBezTo>
                    <a:pt x="168822" y="130813"/>
                    <a:pt x="131093" y="168542"/>
                    <a:pt x="84551" y="168542"/>
                  </a:cubicBezTo>
                  <a:lnTo>
                    <a:pt x="84271" y="168542"/>
                  </a:lnTo>
                  <a:cubicBezTo>
                    <a:pt x="61921" y="168542"/>
                    <a:pt x="40486" y="159663"/>
                    <a:pt x="24682" y="143860"/>
                  </a:cubicBezTo>
                  <a:cubicBezTo>
                    <a:pt x="8879" y="128056"/>
                    <a:pt x="0" y="106621"/>
                    <a:pt x="0" y="84271"/>
                  </a:cubicBezTo>
                  <a:lnTo>
                    <a:pt x="0" y="84271"/>
                  </a:lnTo>
                  <a:cubicBezTo>
                    <a:pt x="0" y="61921"/>
                    <a:pt x="8879" y="40486"/>
                    <a:pt x="24682" y="24682"/>
                  </a:cubicBezTo>
                  <a:cubicBezTo>
                    <a:pt x="40486" y="8879"/>
                    <a:pt x="61921" y="0"/>
                    <a:pt x="84271" y="0"/>
                  </a:cubicBezTo>
                  <a:close/>
                </a:path>
              </a:pathLst>
            </a:custGeom>
            <a:solidFill>
              <a:srgbClr val="FFFFFF">
                <a:alpha val="81961"/>
              </a:srgbClr>
            </a:solidFill>
            <a:ln w="9525" cap="sq">
              <a:solidFill>
                <a:srgbClr val="FF5757">
                  <a:alpha val="81961"/>
                </a:srgbClr>
              </a:solidFill>
              <a:prstDash val="solid"/>
              <a:miter/>
            </a:ln>
          </p:spPr>
        </p:sp>
        <p:sp>
          <p:nvSpPr>
            <p:cNvPr id="69" name="TextBox 69"/>
            <p:cNvSpPr txBox="1"/>
            <p:nvPr/>
          </p:nvSpPr>
          <p:spPr>
            <a:xfrm>
              <a:off x="0" y="9525"/>
              <a:ext cx="168822" cy="159017"/>
            </a:xfrm>
            <a:prstGeom prst="rect">
              <a:avLst/>
            </a:prstGeom>
          </p:spPr>
          <p:txBody>
            <a:bodyPr lIns="50800" tIns="50800" rIns="50800" bIns="50800" rtlCol="0" anchor="ctr"/>
            <a:lstStyle/>
            <a:p>
              <a:pPr algn="ctr">
                <a:lnSpc>
                  <a:spcPts val="2159"/>
                </a:lnSpc>
              </a:pPr>
              <a:endParaRPr/>
            </a:p>
          </p:txBody>
        </p:sp>
      </p:grpSp>
      <p:grpSp>
        <p:nvGrpSpPr>
          <p:cNvPr id="70" name="Group 70"/>
          <p:cNvGrpSpPr/>
          <p:nvPr/>
        </p:nvGrpSpPr>
        <p:grpSpPr>
          <a:xfrm>
            <a:off x="10855702" y="1849493"/>
            <a:ext cx="3266153" cy="2206696"/>
            <a:chOff x="0" y="0"/>
            <a:chExt cx="853233" cy="576466"/>
          </a:xfrm>
        </p:grpSpPr>
        <p:sp>
          <p:nvSpPr>
            <p:cNvPr id="71" name="Freeform 71"/>
            <p:cNvSpPr/>
            <p:nvPr/>
          </p:nvSpPr>
          <p:spPr>
            <a:xfrm>
              <a:off x="0" y="0"/>
              <a:ext cx="853233" cy="576466"/>
            </a:xfrm>
            <a:custGeom>
              <a:avLst/>
              <a:gdLst/>
              <a:ahLst/>
              <a:cxnLst/>
              <a:rect l="l" t="t" r="r" b="b"/>
              <a:pathLst>
                <a:path w="853233" h="576466">
                  <a:moveTo>
                    <a:pt x="33185" y="0"/>
                  </a:moveTo>
                  <a:lnTo>
                    <a:pt x="820048" y="0"/>
                  </a:lnTo>
                  <a:cubicBezTo>
                    <a:pt x="828849" y="0"/>
                    <a:pt x="837290" y="3496"/>
                    <a:pt x="843513" y="9720"/>
                  </a:cubicBezTo>
                  <a:cubicBezTo>
                    <a:pt x="849737" y="15943"/>
                    <a:pt x="853233" y="24384"/>
                    <a:pt x="853233" y="33185"/>
                  </a:cubicBezTo>
                  <a:lnTo>
                    <a:pt x="853233" y="543281"/>
                  </a:lnTo>
                  <a:cubicBezTo>
                    <a:pt x="853233" y="552082"/>
                    <a:pt x="849737" y="560523"/>
                    <a:pt x="843513" y="566746"/>
                  </a:cubicBezTo>
                  <a:cubicBezTo>
                    <a:pt x="837290" y="572970"/>
                    <a:pt x="828849" y="576466"/>
                    <a:pt x="820048" y="576466"/>
                  </a:cubicBezTo>
                  <a:lnTo>
                    <a:pt x="33185" y="576466"/>
                  </a:lnTo>
                  <a:cubicBezTo>
                    <a:pt x="24384" y="576466"/>
                    <a:pt x="15943" y="572970"/>
                    <a:pt x="9720" y="566746"/>
                  </a:cubicBezTo>
                  <a:cubicBezTo>
                    <a:pt x="3496" y="560523"/>
                    <a:pt x="0" y="552082"/>
                    <a:pt x="0" y="543281"/>
                  </a:cubicBezTo>
                  <a:lnTo>
                    <a:pt x="0" y="33185"/>
                  </a:lnTo>
                  <a:cubicBezTo>
                    <a:pt x="0" y="24384"/>
                    <a:pt x="3496" y="15943"/>
                    <a:pt x="9720" y="9720"/>
                  </a:cubicBezTo>
                  <a:cubicBezTo>
                    <a:pt x="15943" y="3496"/>
                    <a:pt x="24384" y="0"/>
                    <a:pt x="33185" y="0"/>
                  </a:cubicBezTo>
                  <a:close/>
                </a:path>
              </a:pathLst>
            </a:custGeom>
            <a:solidFill>
              <a:srgbClr val="FFF3E2">
                <a:alpha val="81961"/>
              </a:srgbClr>
            </a:solidFill>
            <a:ln w="9525" cap="sq">
              <a:solidFill>
                <a:srgbClr val="FFBD59">
                  <a:alpha val="81961"/>
                </a:srgbClr>
              </a:solidFill>
              <a:prstDash val="solid"/>
              <a:miter/>
            </a:ln>
          </p:spPr>
        </p:sp>
        <p:sp>
          <p:nvSpPr>
            <p:cNvPr id="72" name="TextBox 72"/>
            <p:cNvSpPr txBox="1"/>
            <p:nvPr/>
          </p:nvSpPr>
          <p:spPr>
            <a:xfrm>
              <a:off x="0" y="0"/>
              <a:ext cx="853233" cy="576466"/>
            </a:xfrm>
            <a:prstGeom prst="rect">
              <a:avLst/>
            </a:prstGeom>
          </p:spPr>
          <p:txBody>
            <a:bodyPr lIns="50800" tIns="50800" rIns="50800" bIns="50800" rtlCol="0" anchor="ctr"/>
            <a:lstStyle/>
            <a:p>
              <a:pPr algn="ctr">
                <a:lnSpc>
                  <a:spcPts val="1919"/>
                </a:lnSpc>
              </a:pPr>
              <a:endParaRPr/>
            </a:p>
          </p:txBody>
        </p:sp>
      </p:grpSp>
      <p:grpSp>
        <p:nvGrpSpPr>
          <p:cNvPr id="73" name="Group 73"/>
          <p:cNvGrpSpPr/>
          <p:nvPr/>
        </p:nvGrpSpPr>
        <p:grpSpPr>
          <a:xfrm>
            <a:off x="10855702" y="4201469"/>
            <a:ext cx="3250792" cy="2525394"/>
            <a:chOff x="0" y="0"/>
            <a:chExt cx="849220" cy="659721"/>
          </a:xfrm>
        </p:grpSpPr>
        <p:sp>
          <p:nvSpPr>
            <p:cNvPr id="74" name="Freeform 74"/>
            <p:cNvSpPr/>
            <p:nvPr/>
          </p:nvSpPr>
          <p:spPr>
            <a:xfrm>
              <a:off x="0" y="0"/>
              <a:ext cx="849220" cy="659721"/>
            </a:xfrm>
            <a:custGeom>
              <a:avLst/>
              <a:gdLst/>
              <a:ahLst/>
              <a:cxnLst/>
              <a:rect l="l" t="t" r="r" b="b"/>
              <a:pathLst>
                <a:path w="849220" h="659721">
                  <a:moveTo>
                    <a:pt x="33342" y="0"/>
                  </a:moveTo>
                  <a:lnTo>
                    <a:pt x="815878" y="0"/>
                  </a:lnTo>
                  <a:cubicBezTo>
                    <a:pt x="824721" y="0"/>
                    <a:pt x="833202" y="3513"/>
                    <a:pt x="839454" y="9766"/>
                  </a:cubicBezTo>
                  <a:cubicBezTo>
                    <a:pt x="845707" y="16018"/>
                    <a:pt x="849220" y="24499"/>
                    <a:pt x="849220" y="33342"/>
                  </a:cubicBezTo>
                  <a:lnTo>
                    <a:pt x="849220" y="626379"/>
                  </a:lnTo>
                  <a:cubicBezTo>
                    <a:pt x="849220" y="644793"/>
                    <a:pt x="834292" y="659721"/>
                    <a:pt x="815878" y="659721"/>
                  </a:cubicBezTo>
                  <a:lnTo>
                    <a:pt x="33342" y="659721"/>
                  </a:lnTo>
                  <a:cubicBezTo>
                    <a:pt x="24499" y="659721"/>
                    <a:pt x="16018" y="656208"/>
                    <a:pt x="9766" y="649955"/>
                  </a:cubicBezTo>
                  <a:cubicBezTo>
                    <a:pt x="3513" y="643702"/>
                    <a:pt x="0" y="635222"/>
                    <a:pt x="0" y="626379"/>
                  </a:cubicBezTo>
                  <a:lnTo>
                    <a:pt x="0" y="33342"/>
                  </a:lnTo>
                  <a:cubicBezTo>
                    <a:pt x="0" y="24499"/>
                    <a:pt x="3513" y="16018"/>
                    <a:pt x="9766" y="9766"/>
                  </a:cubicBezTo>
                  <a:cubicBezTo>
                    <a:pt x="16018" y="3513"/>
                    <a:pt x="24499" y="0"/>
                    <a:pt x="33342" y="0"/>
                  </a:cubicBezTo>
                  <a:close/>
                </a:path>
              </a:pathLst>
            </a:custGeom>
            <a:solidFill>
              <a:srgbClr val="FFF3E2">
                <a:alpha val="81961"/>
              </a:srgbClr>
            </a:solidFill>
            <a:ln w="9525" cap="sq">
              <a:solidFill>
                <a:srgbClr val="FFBD59">
                  <a:alpha val="81961"/>
                </a:srgbClr>
              </a:solidFill>
              <a:prstDash val="solid"/>
              <a:miter/>
            </a:ln>
          </p:spPr>
        </p:sp>
        <p:sp>
          <p:nvSpPr>
            <p:cNvPr id="75" name="TextBox 75"/>
            <p:cNvSpPr txBox="1"/>
            <p:nvPr/>
          </p:nvSpPr>
          <p:spPr>
            <a:xfrm>
              <a:off x="0" y="9525"/>
              <a:ext cx="849220" cy="650196"/>
            </a:xfrm>
            <a:prstGeom prst="rect">
              <a:avLst/>
            </a:prstGeom>
          </p:spPr>
          <p:txBody>
            <a:bodyPr lIns="50800" tIns="50800" rIns="50800" bIns="50800" rtlCol="0" anchor="ctr"/>
            <a:lstStyle/>
            <a:p>
              <a:pPr algn="ctr">
                <a:lnSpc>
                  <a:spcPts val="2159"/>
                </a:lnSpc>
              </a:pPr>
              <a:endParaRPr/>
            </a:p>
          </p:txBody>
        </p:sp>
      </p:grpSp>
      <p:grpSp>
        <p:nvGrpSpPr>
          <p:cNvPr id="76" name="Group 76"/>
          <p:cNvGrpSpPr/>
          <p:nvPr/>
        </p:nvGrpSpPr>
        <p:grpSpPr>
          <a:xfrm>
            <a:off x="11877755" y="4349100"/>
            <a:ext cx="2024537" cy="590670"/>
            <a:chOff x="0" y="0"/>
            <a:chExt cx="577682" cy="168542"/>
          </a:xfrm>
        </p:grpSpPr>
        <p:sp>
          <p:nvSpPr>
            <p:cNvPr id="77" name="Freeform 77"/>
            <p:cNvSpPr/>
            <p:nvPr/>
          </p:nvSpPr>
          <p:spPr>
            <a:xfrm>
              <a:off x="0" y="0"/>
              <a:ext cx="577682" cy="168542"/>
            </a:xfrm>
            <a:custGeom>
              <a:avLst/>
              <a:gdLst/>
              <a:ahLst/>
              <a:cxnLst/>
              <a:rect l="l" t="t" r="r" b="b"/>
              <a:pathLst>
                <a:path w="577682" h="168542">
                  <a:moveTo>
                    <a:pt x="45889" y="0"/>
                  </a:moveTo>
                  <a:lnTo>
                    <a:pt x="531793" y="0"/>
                  </a:lnTo>
                  <a:cubicBezTo>
                    <a:pt x="557137" y="0"/>
                    <a:pt x="577682" y="20545"/>
                    <a:pt x="577682" y="45889"/>
                  </a:cubicBezTo>
                  <a:lnTo>
                    <a:pt x="577682" y="122653"/>
                  </a:lnTo>
                  <a:cubicBezTo>
                    <a:pt x="577682" y="147997"/>
                    <a:pt x="557137" y="168542"/>
                    <a:pt x="531793" y="168542"/>
                  </a:cubicBezTo>
                  <a:lnTo>
                    <a:pt x="45889" y="168542"/>
                  </a:lnTo>
                  <a:cubicBezTo>
                    <a:pt x="20545" y="168542"/>
                    <a:pt x="0" y="147997"/>
                    <a:pt x="0" y="122653"/>
                  </a:cubicBezTo>
                  <a:lnTo>
                    <a:pt x="0" y="45889"/>
                  </a:lnTo>
                  <a:cubicBezTo>
                    <a:pt x="0" y="20545"/>
                    <a:pt x="20545" y="0"/>
                    <a:pt x="45889" y="0"/>
                  </a:cubicBezTo>
                  <a:close/>
                </a:path>
              </a:pathLst>
            </a:custGeom>
            <a:solidFill>
              <a:srgbClr val="FFFFFF">
                <a:alpha val="81961"/>
              </a:srgbClr>
            </a:solidFill>
            <a:ln w="9525" cap="sq">
              <a:solidFill>
                <a:srgbClr val="FFBD59">
                  <a:alpha val="81961"/>
                </a:srgbClr>
              </a:solidFill>
              <a:prstDash val="solid"/>
              <a:miter/>
            </a:ln>
          </p:spPr>
        </p:sp>
        <p:sp>
          <p:nvSpPr>
            <p:cNvPr id="78" name="TextBox 78"/>
            <p:cNvSpPr txBox="1"/>
            <p:nvPr/>
          </p:nvSpPr>
          <p:spPr>
            <a:xfrm>
              <a:off x="0" y="9525"/>
              <a:ext cx="577682" cy="159017"/>
            </a:xfrm>
            <a:prstGeom prst="rect">
              <a:avLst/>
            </a:prstGeom>
          </p:spPr>
          <p:txBody>
            <a:bodyPr lIns="50800" tIns="50800" rIns="50800" bIns="50800" rtlCol="0" anchor="ctr"/>
            <a:lstStyle/>
            <a:p>
              <a:pPr algn="ctr">
                <a:lnSpc>
                  <a:spcPts val="2159"/>
                </a:lnSpc>
              </a:pPr>
              <a:endParaRPr/>
            </a:p>
          </p:txBody>
        </p:sp>
      </p:grpSp>
      <p:grpSp>
        <p:nvGrpSpPr>
          <p:cNvPr id="79" name="Group 79"/>
          <p:cNvGrpSpPr/>
          <p:nvPr/>
        </p:nvGrpSpPr>
        <p:grpSpPr>
          <a:xfrm>
            <a:off x="11194700" y="4349100"/>
            <a:ext cx="591652" cy="590670"/>
            <a:chOff x="0" y="0"/>
            <a:chExt cx="168822" cy="168542"/>
          </a:xfrm>
        </p:grpSpPr>
        <p:sp>
          <p:nvSpPr>
            <p:cNvPr id="80" name="Freeform 80"/>
            <p:cNvSpPr/>
            <p:nvPr/>
          </p:nvSpPr>
          <p:spPr>
            <a:xfrm>
              <a:off x="0" y="0"/>
              <a:ext cx="168822" cy="168542"/>
            </a:xfrm>
            <a:custGeom>
              <a:avLst/>
              <a:gdLst/>
              <a:ahLst/>
              <a:cxnLst/>
              <a:rect l="l" t="t" r="r" b="b"/>
              <a:pathLst>
                <a:path w="168822" h="168542">
                  <a:moveTo>
                    <a:pt x="84271" y="0"/>
                  </a:moveTo>
                  <a:lnTo>
                    <a:pt x="84551" y="0"/>
                  </a:lnTo>
                  <a:cubicBezTo>
                    <a:pt x="106901" y="0"/>
                    <a:pt x="128336" y="8879"/>
                    <a:pt x="144140" y="24682"/>
                  </a:cubicBezTo>
                  <a:cubicBezTo>
                    <a:pt x="159944" y="40486"/>
                    <a:pt x="168822" y="61921"/>
                    <a:pt x="168822" y="84271"/>
                  </a:cubicBezTo>
                  <a:lnTo>
                    <a:pt x="168822" y="84271"/>
                  </a:lnTo>
                  <a:cubicBezTo>
                    <a:pt x="168822" y="130813"/>
                    <a:pt x="131093" y="168542"/>
                    <a:pt x="84551" y="168542"/>
                  </a:cubicBezTo>
                  <a:lnTo>
                    <a:pt x="84271" y="168542"/>
                  </a:lnTo>
                  <a:cubicBezTo>
                    <a:pt x="61921" y="168542"/>
                    <a:pt x="40486" y="159663"/>
                    <a:pt x="24682" y="143860"/>
                  </a:cubicBezTo>
                  <a:cubicBezTo>
                    <a:pt x="8879" y="128056"/>
                    <a:pt x="0" y="106621"/>
                    <a:pt x="0" y="84271"/>
                  </a:cubicBezTo>
                  <a:lnTo>
                    <a:pt x="0" y="84271"/>
                  </a:lnTo>
                  <a:cubicBezTo>
                    <a:pt x="0" y="61921"/>
                    <a:pt x="8879" y="40486"/>
                    <a:pt x="24682" y="24682"/>
                  </a:cubicBezTo>
                  <a:cubicBezTo>
                    <a:pt x="40486" y="8879"/>
                    <a:pt x="61921" y="0"/>
                    <a:pt x="84271" y="0"/>
                  </a:cubicBezTo>
                  <a:close/>
                </a:path>
              </a:pathLst>
            </a:custGeom>
            <a:solidFill>
              <a:srgbClr val="FFFFFF">
                <a:alpha val="81961"/>
              </a:srgbClr>
            </a:solidFill>
            <a:ln w="9525" cap="sq">
              <a:solidFill>
                <a:srgbClr val="FFBD59">
                  <a:alpha val="81961"/>
                </a:srgbClr>
              </a:solidFill>
              <a:prstDash val="solid"/>
              <a:miter/>
            </a:ln>
          </p:spPr>
        </p:sp>
        <p:sp>
          <p:nvSpPr>
            <p:cNvPr id="81" name="TextBox 81"/>
            <p:cNvSpPr txBox="1"/>
            <p:nvPr/>
          </p:nvSpPr>
          <p:spPr>
            <a:xfrm>
              <a:off x="0" y="9525"/>
              <a:ext cx="168822" cy="159017"/>
            </a:xfrm>
            <a:prstGeom prst="rect">
              <a:avLst/>
            </a:prstGeom>
          </p:spPr>
          <p:txBody>
            <a:bodyPr lIns="50800" tIns="50800" rIns="50800" bIns="50800" rtlCol="0" anchor="ctr"/>
            <a:lstStyle/>
            <a:p>
              <a:pPr algn="ctr">
                <a:lnSpc>
                  <a:spcPts val="2159"/>
                </a:lnSpc>
              </a:pPr>
              <a:endParaRPr/>
            </a:p>
          </p:txBody>
        </p:sp>
      </p:grpSp>
      <p:grpSp>
        <p:nvGrpSpPr>
          <p:cNvPr id="82" name="Group 82"/>
          <p:cNvGrpSpPr/>
          <p:nvPr/>
        </p:nvGrpSpPr>
        <p:grpSpPr>
          <a:xfrm>
            <a:off x="11877755" y="1918326"/>
            <a:ext cx="2024537" cy="590670"/>
            <a:chOff x="0" y="0"/>
            <a:chExt cx="577682" cy="168542"/>
          </a:xfrm>
        </p:grpSpPr>
        <p:sp>
          <p:nvSpPr>
            <p:cNvPr id="83" name="Freeform 83"/>
            <p:cNvSpPr/>
            <p:nvPr/>
          </p:nvSpPr>
          <p:spPr>
            <a:xfrm>
              <a:off x="0" y="0"/>
              <a:ext cx="577682" cy="168542"/>
            </a:xfrm>
            <a:custGeom>
              <a:avLst/>
              <a:gdLst/>
              <a:ahLst/>
              <a:cxnLst/>
              <a:rect l="l" t="t" r="r" b="b"/>
              <a:pathLst>
                <a:path w="577682" h="168542">
                  <a:moveTo>
                    <a:pt x="45889" y="0"/>
                  </a:moveTo>
                  <a:lnTo>
                    <a:pt x="531793" y="0"/>
                  </a:lnTo>
                  <a:cubicBezTo>
                    <a:pt x="557137" y="0"/>
                    <a:pt x="577682" y="20545"/>
                    <a:pt x="577682" y="45889"/>
                  </a:cubicBezTo>
                  <a:lnTo>
                    <a:pt x="577682" y="122653"/>
                  </a:lnTo>
                  <a:cubicBezTo>
                    <a:pt x="577682" y="147997"/>
                    <a:pt x="557137" y="168542"/>
                    <a:pt x="531793" y="168542"/>
                  </a:cubicBezTo>
                  <a:lnTo>
                    <a:pt x="45889" y="168542"/>
                  </a:lnTo>
                  <a:cubicBezTo>
                    <a:pt x="20545" y="168542"/>
                    <a:pt x="0" y="147997"/>
                    <a:pt x="0" y="122653"/>
                  </a:cubicBezTo>
                  <a:lnTo>
                    <a:pt x="0" y="45889"/>
                  </a:lnTo>
                  <a:cubicBezTo>
                    <a:pt x="0" y="20545"/>
                    <a:pt x="20545" y="0"/>
                    <a:pt x="45889" y="0"/>
                  </a:cubicBezTo>
                  <a:close/>
                </a:path>
              </a:pathLst>
            </a:custGeom>
            <a:solidFill>
              <a:srgbClr val="FFFFFF">
                <a:alpha val="81961"/>
              </a:srgbClr>
            </a:solidFill>
            <a:ln w="9525" cap="sq">
              <a:solidFill>
                <a:srgbClr val="FFBD59">
                  <a:alpha val="81961"/>
                </a:srgbClr>
              </a:solidFill>
              <a:prstDash val="solid"/>
              <a:miter/>
            </a:ln>
          </p:spPr>
        </p:sp>
        <p:sp>
          <p:nvSpPr>
            <p:cNvPr id="84" name="TextBox 84"/>
            <p:cNvSpPr txBox="1"/>
            <p:nvPr/>
          </p:nvSpPr>
          <p:spPr>
            <a:xfrm>
              <a:off x="0" y="9525"/>
              <a:ext cx="577682" cy="159017"/>
            </a:xfrm>
            <a:prstGeom prst="rect">
              <a:avLst/>
            </a:prstGeom>
          </p:spPr>
          <p:txBody>
            <a:bodyPr lIns="50800" tIns="50800" rIns="50800" bIns="50800" rtlCol="0" anchor="ctr"/>
            <a:lstStyle/>
            <a:p>
              <a:pPr algn="ctr">
                <a:lnSpc>
                  <a:spcPts val="2159"/>
                </a:lnSpc>
              </a:pPr>
              <a:endParaRPr/>
            </a:p>
          </p:txBody>
        </p:sp>
      </p:grpSp>
      <p:grpSp>
        <p:nvGrpSpPr>
          <p:cNvPr id="85" name="Group 85"/>
          <p:cNvGrpSpPr/>
          <p:nvPr/>
        </p:nvGrpSpPr>
        <p:grpSpPr>
          <a:xfrm>
            <a:off x="11194700" y="1918326"/>
            <a:ext cx="591652" cy="590670"/>
            <a:chOff x="0" y="0"/>
            <a:chExt cx="168822" cy="168542"/>
          </a:xfrm>
        </p:grpSpPr>
        <p:sp>
          <p:nvSpPr>
            <p:cNvPr id="86" name="Freeform 86"/>
            <p:cNvSpPr/>
            <p:nvPr/>
          </p:nvSpPr>
          <p:spPr>
            <a:xfrm>
              <a:off x="0" y="0"/>
              <a:ext cx="168822" cy="168542"/>
            </a:xfrm>
            <a:custGeom>
              <a:avLst/>
              <a:gdLst/>
              <a:ahLst/>
              <a:cxnLst/>
              <a:rect l="l" t="t" r="r" b="b"/>
              <a:pathLst>
                <a:path w="168822" h="168542">
                  <a:moveTo>
                    <a:pt x="84271" y="0"/>
                  </a:moveTo>
                  <a:lnTo>
                    <a:pt x="84551" y="0"/>
                  </a:lnTo>
                  <a:cubicBezTo>
                    <a:pt x="106901" y="0"/>
                    <a:pt x="128336" y="8879"/>
                    <a:pt x="144140" y="24682"/>
                  </a:cubicBezTo>
                  <a:cubicBezTo>
                    <a:pt x="159944" y="40486"/>
                    <a:pt x="168822" y="61921"/>
                    <a:pt x="168822" y="84271"/>
                  </a:cubicBezTo>
                  <a:lnTo>
                    <a:pt x="168822" y="84271"/>
                  </a:lnTo>
                  <a:cubicBezTo>
                    <a:pt x="168822" y="130813"/>
                    <a:pt x="131093" y="168542"/>
                    <a:pt x="84551" y="168542"/>
                  </a:cubicBezTo>
                  <a:lnTo>
                    <a:pt x="84271" y="168542"/>
                  </a:lnTo>
                  <a:cubicBezTo>
                    <a:pt x="61921" y="168542"/>
                    <a:pt x="40486" y="159663"/>
                    <a:pt x="24682" y="143860"/>
                  </a:cubicBezTo>
                  <a:cubicBezTo>
                    <a:pt x="8879" y="128056"/>
                    <a:pt x="0" y="106621"/>
                    <a:pt x="0" y="84271"/>
                  </a:cubicBezTo>
                  <a:lnTo>
                    <a:pt x="0" y="84271"/>
                  </a:lnTo>
                  <a:cubicBezTo>
                    <a:pt x="0" y="61921"/>
                    <a:pt x="8879" y="40486"/>
                    <a:pt x="24682" y="24682"/>
                  </a:cubicBezTo>
                  <a:cubicBezTo>
                    <a:pt x="40486" y="8879"/>
                    <a:pt x="61921" y="0"/>
                    <a:pt x="84271" y="0"/>
                  </a:cubicBezTo>
                  <a:close/>
                </a:path>
              </a:pathLst>
            </a:custGeom>
            <a:solidFill>
              <a:srgbClr val="FFFFFF">
                <a:alpha val="81961"/>
              </a:srgbClr>
            </a:solidFill>
            <a:ln w="9525" cap="sq">
              <a:solidFill>
                <a:srgbClr val="FFBD59">
                  <a:alpha val="81961"/>
                </a:srgbClr>
              </a:solidFill>
              <a:prstDash val="solid"/>
              <a:miter/>
            </a:ln>
          </p:spPr>
        </p:sp>
        <p:sp>
          <p:nvSpPr>
            <p:cNvPr id="87" name="TextBox 87"/>
            <p:cNvSpPr txBox="1"/>
            <p:nvPr/>
          </p:nvSpPr>
          <p:spPr>
            <a:xfrm>
              <a:off x="0" y="9525"/>
              <a:ext cx="168822" cy="159017"/>
            </a:xfrm>
            <a:prstGeom prst="rect">
              <a:avLst/>
            </a:prstGeom>
          </p:spPr>
          <p:txBody>
            <a:bodyPr lIns="50800" tIns="50800" rIns="50800" bIns="50800" rtlCol="0" anchor="ctr"/>
            <a:lstStyle/>
            <a:p>
              <a:pPr algn="ctr">
                <a:lnSpc>
                  <a:spcPts val="2159"/>
                </a:lnSpc>
              </a:pPr>
              <a:endParaRPr/>
            </a:p>
          </p:txBody>
        </p:sp>
      </p:grpSp>
      <p:sp>
        <p:nvSpPr>
          <p:cNvPr id="88" name="Freeform 88"/>
          <p:cNvSpPr/>
          <p:nvPr/>
        </p:nvSpPr>
        <p:spPr>
          <a:xfrm>
            <a:off x="4565172" y="4451867"/>
            <a:ext cx="345514" cy="344135"/>
          </a:xfrm>
          <a:custGeom>
            <a:avLst/>
            <a:gdLst/>
            <a:ahLst/>
            <a:cxnLst/>
            <a:rect l="l" t="t" r="r" b="b"/>
            <a:pathLst>
              <a:path w="345514" h="344135">
                <a:moveTo>
                  <a:pt x="0" y="0"/>
                </a:moveTo>
                <a:lnTo>
                  <a:pt x="345513" y="0"/>
                </a:lnTo>
                <a:lnTo>
                  <a:pt x="345513" y="344136"/>
                </a:lnTo>
                <a:lnTo>
                  <a:pt x="0" y="344136"/>
                </a:lnTo>
                <a:lnTo>
                  <a:pt x="0" y="0"/>
                </a:lnTo>
                <a:close/>
              </a:path>
            </a:pathLst>
          </a:custGeom>
          <a:blipFill>
            <a:blip r:embed="rId8">
              <a:alphaModFix amt="82000"/>
              <a:extLst>
                <a:ext uri="{96DAC541-7B7A-43D3-8B79-37D633B846F1}">
                  <asvg:svgBlip xmlns:asvg="http://schemas.microsoft.com/office/drawing/2016/SVG/main" r:embed="rId9"/>
                </a:ext>
              </a:extLst>
            </a:blip>
            <a:stretch>
              <a:fillRect/>
            </a:stretch>
          </a:blipFill>
        </p:spPr>
      </p:sp>
      <p:sp>
        <p:nvSpPr>
          <p:cNvPr id="89" name="Freeform 89"/>
          <p:cNvSpPr/>
          <p:nvPr/>
        </p:nvSpPr>
        <p:spPr>
          <a:xfrm>
            <a:off x="7953298" y="2060703"/>
            <a:ext cx="334815" cy="354814"/>
          </a:xfrm>
          <a:custGeom>
            <a:avLst/>
            <a:gdLst/>
            <a:ahLst/>
            <a:cxnLst/>
            <a:rect l="l" t="t" r="r" b="b"/>
            <a:pathLst>
              <a:path w="334815" h="354814">
                <a:moveTo>
                  <a:pt x="0" y="0"/>
                </a:moveTo>
                <a:lnTo>
                  <a:pt x="334816" y="0"/>
                </a:lnTo>
                <a:lnTo>
                  <a:pt x="334816" y="354814"/>
                </a:lnTo>
                <a:lnTo>
                  <a:pt x="0" y="354814"/>
                </a:lnTo>
                <a:lnTo>
                  <a:pt x="0" y="0"/>
                </a:lnTo>
                <a:close/>
              </a:path>
            </a:pathLst>
          </a:custGeom>
          <a:blipFill>
            <a:blip r:embed="rId10">
              <a:alphaModFix amt="82000"/>
              <a:extLst>
                <a:ext uri="{96DAC541-7B7A-43D3-8B79-37D633B846F1}">
                  <asvg:svgBlip xmlns:asvg="http://schemas.microsoft.com/office/drawing/2016/SVG/main" r:embed="rId11"/>
                </a:ext>
              </a:extLst>
            </a:blip>
            <a:stretch>
              <a:fillRect/>
            </a:stretch>
          </a:blipFill>
        </p:spPr>
      </p:sp>
      <p:sp>
        <p:nvSpPr>
          <p:cNvPr id="90" name="Freeform 90"/>
          <p:cNvSpPr/>
          <p:nvPr/>
        </p:nvSpPr>
        <p:spPr>
          <a:xfrm>
            <a:off x="11297107" y="4451016"/>
            <a:ext cx="386837" cy="386837"/>
          </a:xfrm>
          <a:custGeom>
            <a:avLst/>
            <a:gdLst/>
            <a:ahLst/>
            <a:cxnLst/>
            <a:rect l="l" t="t" r="r" b="b"/>
            <a:pathLst>
              <a:path w="386837" h="386837">
                <a:moveTo>
                  <a:pt x="0" y="0"/>
                </a:moveTo>
                <a:lnTo>
                  <a:pt x="386838" y="0"/>
                </a:lnTo>
                <a:lnTo>
                  <a:pt x="386838" y="386837"/>
                </a:lnTo>
                <a:lnTo>
                  <a:pt x="0" y="386837"/>
                </a:lnTo>
                <a:lnTo>
                  <a:pt x="0" y="0"/>
                </a:lnTo>
                <a:close/>
              </a:path>
            </a:pathLst>
          </a:custGeom>
          <a:blipFill>
            <a:blip r:embed="rId12">
              <a:alphaModFix amt="82000"/>
              <a:extLst>
                <a:ext uri="{96DAC541-7B7A-43D3-8B79-37D633B846F1}">
                  <asvg:svgBlip xmlns:asvg="http://schemas.microsoft.com/office/drawing/2016/SVG/main" r:embed="rId13"/>
                </a:ext>
              </a:extLst>
            </a:blip>
            <a:stretch>
              <a:fillRect/>
            </a:stretch>
          </a:blipFill>
        </p:spPr>
      </p:sp>
      <p:sp>
        <p:nvSpPr>
          <p:cNvPr id="91" name="Freeform 91"/>
          <p:cNvSpPr/>
          <p:nvPr/>
        </p:nvSpPr>
        <p:spPr>
          <a:xfrm>
            <a:off x="11297107" y="2044508"/>
            <a:ext cx="386837" cy="338307"/>
          </a:xfrm>
          <a:custGeom>
            <a:avLst/>
            <a:gdLst/>
            <a:ahLst/>
            <a:cxnLst/>
            <a:rect l="l" t="t" r="r" b="b"/>
            <a:pathLst>
              <a:path w="386837" h="338307">
                <a:moveTo>
                  <a:pt x="0" y="0"/>
                </a:moveTo>
                <a:lnTo>
                  <a:pt x="386838" y="0"/>
                </a:lnTo>
                <a:lnTo>
                  <a:pt x="386838" y="338306"/>
                </a:lnTo>
                <a:lnTo>
                  <a:pt x="0" y="338306"/>
                </a:lnTo>
                <a:lnTo>
                  <a:pt x="0" y="0"/>
                </a:lnTo>
                <a:close/>
              </a:path>
            </a:pathLst>
          </a:custGeom>
          <a:blipFill>
            <a:blip r:embed="rId14">
              <a:alphaModFix amt="82000"/>
              <a:extLst>
                <a:ext uri="{96DAC541-7B7A-43D3-8B79-37D633B846F1}">
                  <asvg:svgBlip xmlns:asvg="http://schemas.microsoft.com/office/drawing/2016/SVG/main" r:embed="rId15"/>
                </a:ext>
              </a:extLst>
            </a:blip>
            <a:stretch>
              <a:fillRect/>
            </a:stretch>
          </a:blipFill>
        </p:spPr>
      </p:sp>
      <p:sp>
        <p:nvSpPr>
          <p:cNvPr id="92" name="Freeform 92"/>
          <p:cNvSpPr/>
          <p:nvPr/>
        </p:nvSpPr>
        <p:spPr>
          <a:xfrm>
            <a:off x="14549937" y="2017857"/>
            <a:ext cx="373322" cy="373322"/>
          </a:xfrm>
          <a:custGeom>
            <a:avLst/>
            <a:gdLst/>
            <a:ahLst/>
            <a:cxnLst/>
            <a:rect l="l" t="t" r="r" b="b"/>
            <a:pathLst>
              <a:path w="373322" h="373322">
                <a:moveTo>
                  <a:pt x="0" y="0"/>
                </a:moveTo>
                <a:lnTo>
                  <a:pt x="373322" y="0"/>
                </a:lnTo>
                <a:lnTo>
                  <a:pt x="373322" y="373322"/>
                </a:lnTo>
                <a:lnTo>
                  <a:pt x="0" y="373322"/>
                </a:lnTo>
                <a:lnTo>
                  <a:pt x="0" y="0"/>
                </a:lnTo>
                <a:close/>
              </a:path>
            </a:pathLst>
          </a:custGeom>
          <a:blipFill>
            <a:blip r:embed="rId16">
              <a:alphaModFix amt="82000"/>
              <a:extLst>
                <a:ext uri="{96DAC541-7B7A-43D3-8B79-37D633B846F1}">
                  <asvg:svgBlip xmlns:asvg="http://schemas.microsoft.com/office/drawing/2016/SVG/main" r:embed="rId17"/>
                </a:ext>
              </a:extLst>
            </a:blip>
            <a:stretch>
              <a:fillRect/>
            </a:stretch>
          </a:blipFill>
        </p:spPr>
      </p:sp>
      <p:sp>
        <p:nvSpPr>
          <p:cNvPr id="93" name="Freeform 93"/>
          <p:cNvSpPr/>
          <p:nvPr/>
        </p:nvSpPr>
        <p:spPr>
          <a:xfrm>
            <a:off x="4433026" y="7066558"/>
            <a:ext cx="375404" cy="375404"/>
          </a:xfrm>
          <a:custGeom>
            <a:avLst/>
            <a:gdLst/>
            <a:ahLst/>
            <a:cxnLst/>
            <a:rect l="l" t="t" r="r" b="b"/>
            <a:pathLst>
              <a:path w="375404" h="375404">
                <a:moveTo>
                  <a:pt x="0" y="0"/>
                </a:moveTo>
                <a:lnTo>
                  <a:pt x="375404" y="0"/>
                </a:lnTo>
                <a:lnTo>
                  <a:pt x="375404" y="375404"/>
                </a:lnTo>
                <a:lnTo>
                  <a:pt x="0" y="375404"/>
                </a:lnTo>
                <a:lnTo>
                  <a:pt x="0" y="0"/>
                </a:lnTo>
                <a:close/>
              </a:path>
            </a:pathLst>
          </a:custGeom>
          <a:blipFill>
            <a:blip r:embed="rId18">
              <a:alphaModFix amt="82000"/>
              <a:extLst>
                <a:ext uri="{96DAC541-7B7A-43D3-8B79-37D633B846F1}">
                  <asvg:svgBlip xmlns:asvg="http://schemas.microsoft.com/office/drawing/2016/SVG/main" r:embed="rId19"/>
                </a:ext>
              </a:extLst>
            </a:blip>
            <a:stretch>
              <a:fillRect/>
            </a:stretch>
          </a:blipFill>
        </p:spPr>
      </p:sp>
      <p:sp>
        <p:nvSpPr>
          <p:cNvPr id="94" name="Freeform 94"/>
          <p:cNvSpPr/>
          <p:nvPr/>
        </p:nvSpPr>
        <p:spPr>
          <a:xfrm>
            <a:off x="11078986" y="7044537"/>
            <a:ext cx="435130" cy="350093"/>
          </a:xfrm>
          <a:custGeom>
            <a:avLst/>
            <a:gdLst/>
            <a:ahLst/>
            <a:cxnLst/>
            <a:rect l="l" t="t" r="r" b="b"/>
            <a:pathLst>
              <a:path w="435130" h="350093">
                <a:moveTo>
                  <a:pt x="0" y="0"/>
                </a:moveTo>
                <a:lnTo>
                  <a:pt x="435130" y="0"/>
                </a:lnTo>
                <a:lnTo>
                  <a:pt x="435130" y="350093"/>
                </a:lnTo>
                <a:lnTo>
                  <a:pt x="0" y="350093"/>
                </a:lnTo>
                <a:lnTo>
                  <a:pt x="0" y="0"/>
                </a:lnTo>
                <a:close/>
              </a:path>
            </a:pathLst>
          </a:custGeom>
          <a:blipFill>
            <a:blip r:embed="rId20">
              <a:alphaModFix amt="82000"/>
              <a:extLst>
                <a:ext uri="{96DAC541-7B7A-43D3-8B79-37D633B846F1}">
                  <asvg:svgBlip xmlns:asvg="http://schemas.microsoft.com/office/drawing/2016/SVG/main" r:embed="rId21"/>
                </a:ext>
              </a:extLst>
            </a:blip>
            <a:stretch>
              <a:fillRect/>
            </a:stretch>
          </a:blipFill>
        </p:spPr>
      </p:sp>
      <p:sp>
        <p:nvSpPr>
          <p:cNvPr id="95" name="TextBox 95"/>
          <p:cNvSpPr txBox="1"/>
          <p:nvPr/>
        </p:nvSpPr>
        <p:spPr>
          <a:xfrm>
            <a:off x="1672622" y="2157374"/>
            <a:ext cx="2236128" cy="233891"/>
          </a:xfrm>
          <a:prstGeom prst="rect">
            <a:avLst/>
          </a:prstGeom>
        </p:spPr>
        <p:txBody>
          <a:bodyPr lIns="0" tIns="0" rIns="0" bIns="0" rtlCol="0" anchor="t">
            <a:spAutoFit/>
          </a:bodyPr>
          <a:lstStyle/>
          <a:p>
            <a:pPr marL="0" lvl="0" indent="0" algn="ctr">
              <a:lnSpc>
                <a:spcPts val="1841"/>
              </a:lnSpc>
            </a:pPr>
            <a:r>
              <a:rPr lang="en-US" sz="1534">
                <a:solidFill>
                  <a:srgbClr val="000000">
                    <a:alpha val="81961"/>
                  </a:srgbClr>
                </a:solidFill>
                <a:latin typeface="Pragmatica"/>
                <a:ea typeface="Pragmatica"/>
                <a:cs typeface="Pragmatica"/>
                <a:sym typeface="Pragmatica"/>
              </a:rPr>
              <a:t>Parceiros Chave</a:t>
            </a:r>
          </a:p>
        </p:txBody>
      </p:sp>
      <p:sp>
        <p:nvSpPr>
          <p:cNvPr id="96" name="TextBox 96"/>
          <p:cNvSpPr txBox="1"/>
          <p:nvPr/>
        </p:nvSpPr>
        <p:spPr>
          <a:xfrm>
            <a:off x="11721922" y="7137315"/>
            <a:ext cx="2236128" cy="233891"/>
          </a:xfrm>
          <a:prstGeom prst="rect">
            <a:avLst/>
          </a:prstGeom>
        </p:spPr>
        <p:txBody>
          <a:bodyPr lIns="0" tIns="0" rIns="0" bIns="0" rtlCol="0" anchor="t">
            <a:spAutoFit/>
          </a:bodyPr>
          <a:lstStyle/>
          <a:p>
            <a:pPr marL="0" lvl="0" indent="0" algn="ctr">
              <a:lnSpc>
                <a:spcPts val="1841"/>
              </a:lnSpc>
            </a:pPr>
            <a:r>
              <a:rPr lang="en-US" sz="1534">
                <a:solidFill>
                  <a:srgbClr val="000000">
                    <a:alpha val="81961"/>
                  </a:srgbClr>
                </a:solidFill>
                <a:latin typeface="Pragmatica"/>
                <a:ea typeface="Pragmatica"/>
                <a:cs typeface="Pragmatica"/>
                <a:sym typeface="Pragmatica"/>
              </a:rPr>
              <a:t>Fontes de Renda</a:t>
            </a:r>
          </a:p>
        </p:txBody>
      </p:sp>
      <p:sp>
        <p:nvSpPr>
          <p:cNvPr id="97" name="TextBox 97"/>
          <p:cNvSpPr txBox="1"/>
          <p:nvPr/>
        </p:nvSpPr>
        <p:spPr>
          <a:xfrm>
            <a:off x="5098279" y="4525757"/>
            <a:ext cx="1884012" cy="229082"/>
          </a:xfrm>
          <a:prstGeom prst="rect">
            <a:avLst/>
          </a:prstGeom>
        </p:spPr>
        <p:txBody>
          <a:bodyPr lIns="0" tIns="0" rIns="0" bIns="0" rtlCol="0" anchor="t">
            <a:spAutoFit/>
          </a:bodyPr>
          <a:lstStyle/>
          <a:p>
            <a:pPr marL="0" lvl="0" indent="0" algn="ctr">
              <a:lnSpc>
                <a:spcPts val="1855"/>
              </a:lnSpc>
              <a:spcBef>
                <a:spcPct val="0"/>
              </a:spcBef>
            </a:pPr>
            <a:r>
              <a:rPr lang="en-US" sz="1545" u="none" strike="noStrike">
                <a:solidFill>
                  <a:srgbClr val="000000">
                    <a:alpha val="81961"/>
                  </a:srgbClr>
                </a:solidFill>
                <a:latin typeface="Pragmatica"/>
                <a:ea typeface="Pragmatica"/>
                <a:cs typeface="Pragmatica"/>
                <a:sym typeface="Pragmatica"/>
              </a:rPr>
              <a:t>Recurso Chave</a:t>
            </a:r>
          </a:p>
        </p:txBody>
      </p:sp>
      <p:sp>
        <p:nvSpPr>
          <p:cNvPr id="98" name="TextBox 98"/>
          <p:cNvSpPr txBox="1"/>
          <p:nvPr/>
        </p:nvSpPr>
        <p:spPr>
          <a:xfrm>
            <a:off x="4987656" y="2107036"/>
            <a:ext cx="1994636" cy="233872"/>
          </a:xfrm>
          <a:prstGeom prst="rect">
            <a:avLst/>
          </a:prstGeom>
        </p:spPr>
        <p:txBody>
          <a:bodyPr lIns="0" tIns="0" rIns="0" bIns="0" rtlCol="0" anchor="t">
            <a:spAutoFit/>
          </a:bodyPr>
          <a:lstStyle/>
          <a:p>
            <a:pPr marL="0" lvl="0" indent="0" algn="ctr">
              <a:lnSpc>
                <a:spcPts val="1855"/>
              </a:lnSpc>
            </a:pPr>
            <a:r>
              <a:rPr lang="en-US" sz="1545">
                <a:solidFill>
                  <a:srgbClr val="000000">
                    <a:alpha val="81961"/>
                  </a:srgbClr>
                </a:solidFill>
                <a:latin typeface="Pragmatica"/>
                <a:ea typeface="Pragmatica"/>
                <a:cs typeface="Pragmatica"/>
                <a:sym typeface="Pragmatica"/>
              </a:rPr>
              <a:t>Atividades Chave</a:t>
            </a:r>
          </a:p>
        </p:txBody>
      </p:sp>
      <p:sp>
        <p:nvSpPr>
          <p:cNvPr id="99" name="TextBox 99"/>
          <p:cNvSpPr txBox="1"/>
          <p:nvPr/>
        </p:nvSpPr>
        <p:spPr>
          <a:xfrm>
            <a:off x="8532174" y="2077139"/>
            <a:ext cx="1856940" cy="224146"/>
          </a:xfrm>
          <a:prstGeom prst="rect">
            <a:avLst/>
          </a:prstGeom>
        </p:spPr>
        <p:txBody>
          <a:bodyPr lIns="0" tIns="0" rIns="0" bIns="0" rtlCol="0" anchor="t">
            <a:spAutoFit/>
          </a:bodyPr>
          <a:lstStyle/>
          <a:p>
            <a:pPr marL="0" lvl="0" indent="0" algn="ctr">
              <a:lnSpc>
                <a:spcPts val="1769"/>
              </a:lnSpc>
            </a:pPr>
            <a:r>
              <a:rPr lang="en-US" sz="1474">
                <a:solidFill>
                  <a:srgbClr val="000000">
                    <a:alpha val="81961"/>
                  </a:srgbClr>
                </a:solidFill>
                <a:latin typeface="Pragmatica"/>
                <a:ea typeface="Pragmatica"/>
                <a:cs typeface="Pragmatica"/>
                <a:sym typeface="Pragmatica"/>
              </a:rPr>
              <a:t>Proposta de Valor</a:t>
            </a:r>
          </a:p>
        </p:txBody>
      </p:sp>
      <p:sp>
        <p:nvSpPr>
          <p:cNvPr id="100" name="TextBox 100"/>
          <p:cNvSpPr txBox="1"/>
          <p:nvPr/>
        </p:nvSpPr>
        <p:spPr>
          <a:xfrm>
            <a:off x="15324293" y="2016219"/>
            <a:ext cx="1873947" cy="411051"/>
          </a:xfrm>
          <a:prstGeom prst="rect">
            <a:avLst/>
          </a:prstGeom>
        </p:spPr>
        <p:txBody>
          <a:bodyPr lIns="0" tIns="0" rIns="0" bIns="0" rtlCol="0" anchor="t">
            <a:spAutoFit/>
          </a:bodyPr>
          <a:lstStyle/>
          <a:p>
            <a:pPr algn="ctr">
              <a:lnSpc>
                <a:spcPts val="1655"/>
              </a:lnSpc>
            </a:pPr>
            <a:r>
              <a:rPr lang="en-US" sz="1379">
                <a:solidFill>
                  <a:srgbClr val="000000">
                    <a:alpha val="81961"/>
                  </a:srgbClr>
                </a:solidFill>
                <a:latin typeface="Pragmatica"/>
                <a:ea typeface="Pragmatica"/>
                <a:cs typeface="Pragmatica"/>
                <a:sym typeface="Pragmatica"/>
              </a:rPr>
              <a:t>Segmentos de</a:t>
            </a:r>
          </a:p>
          <a:p>
            <a:pPr marL="0" lvl="0" indent="0" algn="ctr">
              <a:lnSpc>
                <a:spcPts val="1655"/>
              </a:lnSpc>
            </a:pPr>
            <a:r>
              <a:rPr lang="en-US" sz="1379">
                <a:solidFill>
                  <a:srgbClr val="000000">
                    <a:alpha val="81961"/>
                  </a:srgbClr>
                </a:solidFill>
                <a:latin typeface="Pragmatica"/>
                <a:ea typeface="Pragmatica"/>
                <a:cs typeface="Pragmatica"/>
                <a:sym typeface="Pragmatica"/>
              </a:rPr>
              <a:t>Mercado</a:t>
            </a:r>
          </a:p>
        </p:txBody>
      </p:sp>
      <p:sp>
        <p:nvSpPr>
          <p:cNvPr id="101" name="TextBox 101"/>
          <p:cNvSpPr txBox="1"/>
          <p:nvPr/>
        </p:nvSpPr>
        <p:spPr>
          <a:xfrm>
            <a:off x="11877755" y="4529408"/>
            <a:ext cx="2024537" cy="243416"/>
          </a:xfrm>
          <a:prstGeom prst="rect">
            <a:avLst/>
          </a:prstGeom>
        </p:spPr>
        <p:txBody>
          <a:bodyPr lIns="0" tIns="0" rIns="0" bIns="0" rtlCol="0" anchor="t">
            <a:spAutoFit/>
          </a:bodyPr>
          <a:lstStyle/>
          <a:p>
            <a:pPr marL="0" lvl="0" indent="0" algn="ctr">
              <a:lnSpc>
                <a:spcPts val="1906"/>
              </a:lnSpc>
            </a:pPr>
            <a:r>
              <a:rPr lang="en-US" sz="1589">
                <a:solidFill>
                  <a:srgbClr val="000000">
                    <a:alpha val="81961"/>
                  </a:srgbClr>
                </a:solidFill>
                <a:latin typeface="Pragmatica"/>
                <a:ea typeface="Pragmatica"/>
                <a:cs typeface="Pragmatica"/>
                <a:sym typeface="Pragmatica"/>
              </a:rPr>
              <a:t>Canais</a:t>
            </a:r>
          </a:p>
        </p:txBody>
      </p:sp>
      <p:sp>
        <p:nvSpPr>
          <p:cNvPr id="102" name="TextBox 102"/>
          <p:cNvSpPr txBox="1"/>
          <p:nvPr/>
        </p:nvSpPr>
        <p:spPr>
          <a:xfrm>
            <a:off x="11893552" y="1980372"/>
            <a:ext cx="2024537" cy="448292"/>
          </a:xfrm>
          <a:prstGeom prst="rect">
            <a:avLst/>
          </a:prstGeom>
        </p:spPr>
        <p:txBody>
          <a:bodyPr lIns="0" tIns="0" rIns="0" bIns="0" rtlCol="0" anchor="t">
            <a:spAutoFit/>
          </a:bodyPr>
          <a:lstStyle/>
          <a:p>
            <a:pPr algn="ctr">
              <a:lnSpc>
                <a:spcPts val="1784"/>
              </a:lnSpc>
            </a:pPr>
            <a:r>
              <a:rPr lang="en-US" sz="1486">
                <a:solidFill>
                  <a:srgbClr val="000000">
                    <a:alpha val="81961"/>
                  </a:srgbClr>
                </a:solidFill>
                <a:latin typeface="Pragmatica"/>
                <a:ea typeface="Pragmatica"/>
                <a:cs typeface="Pragmatica"/>
                <a:sym typeface="Pragmatica"/>
              </a:rPr>
              <a:t>Relação com o</a:t>
            </a:r>
          </a:p>
          <a:p>
            <a:pPr marL="0" lvl="0" indent="0" algn="ctr">
              <a:lnSpc>
                <a:spcPts val="1784"/>
              </a:lnSpc>
            </a:pPr>
            <a:r>
              <a:rPr lang="en-US" sz="1486">
                <a:solidFill>
                  <a:srgbClr val="000000">
                    <a:alpha val="81961"/>
                  </a:srgbClr>
                </a:solidFill>
                <a:latin typeface="Pragmatica"/>
                <a:ea typeface="Pragmatica"/>
                <a:cs typeface="Pragmatica"/>
                <a:sym typeface="Pragmatica"/>
              </a:rPr>
              <a:t>cliente</a:t>
            </a:r>
          </a:p>
        </p:txBody>
      </p:sp>
      <p:sp>
        <p:nvSpPr>
          <p:cNvPr id="103" name="TextBox 103"/>
          <p:cNvSpPr txBox="1"/>
          <p:nvPr/>
        </p:nvSpPr>
        <p:spPr>
          <a:xfrm>
            <a:off x="4374523" y="5187340"/>
            <a:ext cx="3064967" cy="1432584"/>
          </a:xfrm>
          <a:prstGeom prst="rect">
            <a:avLst/>
          </a:prstGeom>
        </p:spPr>
        <p:txBody>
          <a:bodyPr lIns="0" tIns="0" rIns="0" bIns="0" rtlCol="0" anchor="t">
            <a:spAutoFit/>
          </a:bodyPr>
          <a:lstStyle/>
          <a:p>
            <a:pPr algn="l">
              <a:lnSpc>
                <a:spcPts val="1657"/>
              </a:lnSpc>
            </a:pPr>
            <a:r>
              <a:rPr lang="en-US" sz="1381">
                <a:solidFill>
                  <a:srgbClr val="000000">
                    <a:alpha val="81961"/>
                  </a:srgbClr>
                </a:solidFill>
                <a:latin typeface="Pragmatica"/>
                <a:ea typeface="Pragmatica"/>
                <a:cs typeface="Pragmatica"/>
                <a:sym typeface="Pragmatica"/>
              </a:rPr>
              <a:t>Loja física bem localizada </a:t>
            </a:r>
          </a:p>
          <a:p>
            <a:pPr algn="l">
              <a:lnSpc>
                <a:spcPts val="1657"/>
              </a:lnSpc>
            </a:pPr>
            <a:r>
              <a:rPr lang="en-US" sz="1381">
                <a:solidFill>
                  <a:srgbClr val="000000">
                    <a:alpha val="81961"/>
                  </a:srgbClr>
                </a:solidFill>
                <a:latin typeface="Pragmatica"/>
                <a:ea typeface="Pragmatica"/>
                <a:cs typeface="Pragmatica"/>
                <a:sym typeface="Pragmatica"/>
              </a:rPr>
              <a:t>Equipe de vendas capacitada</a:t>
            </a:r>
          </a:p>
          <a:p>
            <a:pPr algn="l">
              <a:lnSpc>
                <a:spcPts val="1657"/>
              </a:lnSpc>
            </a:pPr>
            <a:r>
              <a:rPr lang="en-US" sz="1381">
                <a:solidFill>
                  <a:srgbClr val="000000">
                    <a:alpha val="81961"/>
                  </a:srgbClr>
                </a:solidFill>
                <a:latin typeface="Pragmatica"/>
                <a:ea typeface="Pragmatica"/>
                <a:cs typeface="Pragmatica"/>
                <a:sym typeface="Pragmatica"/>
              </a:rPr>
              <a:t>Parceria com</a:t>
            </a:r>
          </a:p>
          <a:p>
            <a:pPr algn="l">
              <a:lnSpc>
                <a:spcPts val="1657"/>
              </a:lnSpc>
            </a:pPr>
            <a:r>
              <a:rPr lang="en-US" sz="1381">
                <a:solidFill>
                  <a:srgbClr val="000000">
                    <a:alpha val="81961"/>
                  </a:srgbClr>
                </a:solidFill>
                <a:latin typeface="Pragmatica"/>
                <a:ea typeface="Pragmatica"/>
                <a:cs typeface="Pragmatica"/>
                <a:sym typeface="Pragmatica"/>
              </a:rPr>
              <a:t>fornecedores de</a:t>
            </a:r>
          </a:p>
          <a:p>
            <a:pPr algn="l">
              <a:lnSpc>
                <a:spcPts val="1657"/>
              </a:lnSpc>
            </a:pPr>
            <a:r>
              <a:rPr lang="en-US" sz="1381">
                <a:solidFill>
                  <a:srgbClr val="000000">
                    <a:alpha val="81961"/>
                  </a:srgbClr>
                </a:solidFill>
                <a:latin typeface="Pragmatica"/>
                <a:ea typeface="Pragmatica"/>
                <a:cs typeface="Pragmatica"/>
                <a:sym typeface="Pragmatica"/>
              </a:rPr>
              <a:t>smartphones </a:t>
            </a:r>
          </a:p>
          <a:p>
            <a:pPr algn="l">
              <a:lnSpc>
                <a:spcPts val="1657"/>
              </a:lnSpc>
            </a:pPr>
            <a:r>
              <a:rPr lang="en-US" sz="1381">
                <a:solidFill>
                  <a:srgbClr val="000000">
                    <a:alpha val="81961"/>
                  </a:srgbClr>
                </a:solidFill>
                <a:latin typeface="Pragmatica"/>
                <a:ea typeface="Pragmatica"/>
                <a:cs typeface="Pragmatica"/>
                <a:sym typeface="Pragmatica"/>
              </a:rPr>
              <a:t>Sistema de gestão eficiente</a:t>
            </a:r>
          </a:p>
          <a:p>
            <a:pPr marL="0" lvl="0" indent="0" algn="l">
              <a:lnSpc>
                <a:spcPts val="1657"/>
              </a:lnSpc>
            </a:pPr>
            <a:r>
              <a:rPr lang="en-US" sz="1381">
                <a:solidFill>
                  <a:srgbClr val="000000">
                    <a:alpha val="81961"/>
                  </a:srgbClr>
                </a:solidFill>
                <a:latin typeface="Pragmatica"/>
                <a:ea typeface="Pragmatica"/>
                <a:cs typeface="Pragmatica"/>
                <a:sym typeface="Pragmatica"/>
              </a:rPr>
              <a:t>Marketing digital eficaz</a:t>
            </a:r>
          </a:p>
        </p:txBody>
      </p:sp>
      <p:sp>
        <p:nvSpPr>
          <p:cNvPr id="104" name="TextBox 104"/>
          <p:cNvSpPr txBox="1"/>
          <p:nvPr/>
        </p:nvSpPr>
        <p:spPr>
          <a:xfrm>
            <a:off x="7694684" y="2708952"/>
            <a:ext cx="2856843" cy="2105022"/>
          </a:xfrm>
          <a:prstGeom prst="rect">
            <a:avLst/>
          </a:prstGeom>
        </p:spPr>
        <p:txBody>
          <a:bodyPr lIns="0" tIns="0" rIns="0" bIns="0" rtlCol="0" anchor="t">
            <a:spAutoFit/>
          </a:bodyPr>
          <a:lstStyle/>
          <a:p>
            <a:pPr algn="ctr">
              <a:lnSpc>
                <a:spcPts val="1841"/>
              </a:lnSpc>
              <a:spcBef>
                <a:spcPct val="0"/>
              </a:spcBef>
            </a:pPr>
            <a:r>
              <a:rPr lang="en-US" sz="1534">
                <a:solidFill>
                  <a:srgbClr val="000000"/>
                </a:solidFill>
                <a:latin typeface="Pragmatica"/>
                <a:ea typeface="Pragmatica"/>
                <a:cs typeface="Pragmatica"/>
                <a:sym typeface="Pragmatica"/>
              </a:rPr>
              <a:t>Nosso dever é levar</a:t>
            </a:r>
          </a:p>
          <a:p>
            <a:pPr algn="ctr">
              <a:lnSpc>
                <a:spcPts val="1841"/>
              </a:lnSpc>
              <a:spcBef>
                <a:spcPct val="0"/>
              </a:spcBef>
            </a:pPr>
            <a:r>
              <a:rPr lang="en-US" sz="1534">
                <a:solidFill>
                  <a:srgbClr val="000000"/>
                </a:solidFill>
                <a:latin typeface="Pragmatica"/>
                <a:ea typeface="Pragmatica"/>
                <a:cs typeface="Pragmatica"/>
                <a:sym typeface="Pragmatica"/>
              </a:rPr>
              <a:t>produtos de ótima</a:t>
            </a:r>
          </a:p>
          <a:p>
            <a:pPr algn="ctr">
              <a:lnSpc>
                <a:spcPts val="1841"/>
              </a:lnSpc>
              <a:spcBef>
                <a:spcPct val="0"/>
              </a:spcBef>
            </a:pPr>
            <a:r>
              <a:rPr lang="en-US" sz="1534">
                <a:solidFill>
                  <a:srgbClr val="000000"/>
                </a:solidFill>
                <a:latin typeface="Pragmatica"/>
                <a:ea typeface="Pragmatica"/>
                <a:cs typeface="Pragmatica"/>
                <a:sym typeface="Pragmatica"/>
              </a:rPr>
              <a:t>qualidade, com a</a:t>
            </a:r>
          </a:p>
          <a:p>
            <a:pPr algn="ctr">
              <a:lnSpc>
                <a:spcPts val="1841"/>
              </a:lnSpc>
              <a:spcBef>
                <a:spcPct val="0"/>
              </a:spcBef>
            </a:pPr>
            <a:r>
              <a:rPr lang="en-US" sz="1534">
                <a:solidFill>
                  <a:srgbClr val="000000"/>
                </a:solidFill>
                <a:latin typeface="Pragmatica"/>
                <a:ea typeface="Pragmatica"/>
                <a:cs typeface="Pragmatica"/>
                <a:sym typeface="Pragmatica"/>
              </a:rPr>
              <a:t>melhor tecnologia</a:t>
            </a:r>
          </a:p>
          <a:p>
            <a:pPr algn="ctr">
              <a:lnSpc>
                <a:spcPts val="1841"/>
              </a:lnSpc>
              <a:spcBef>
                <a:spcPct val="0"/>
              </a:spcBef>
            </a:pPr>
            <a:r>
              <a:rPr lang="en-US" sz="1534">
                <a:solidFill>
                  <a:srgbClr val="000000"/>
                </a:solidFill>
                <a:latin typeface="Pragmatica"/>
                <a:ea typeface="Pragmatica"/>
                <a:cs typeface="Pragmatica"/>
                <a:sym typeface="Pragmatica"/>
              </a:rPr>
              <a:t>disponível com um</a:t>
            </a:r>
          </a:p>
          <a:p>
            <a:pPr algn="ctr">
              <a:lnSpc>
                <a:spcPts val="1841"/>
              </a:lnSpc>
              <a:spcBef>
                <a:spcPct val="0"/>
              </a:spcBef>
            </a:pPr>
            <a:r>
              <a:rPr lang="en-US" sz="1534">
                <a:solidFill>
                  <a:srgbClr val="000000"/>
                </a:solidFill>
                <a:latin typeface="Pragmatica"/>
                <a:ea typeface="Pragmatica"/>
                <a:cs typeface="Pragmatica"/>
                <a:sym typeface="Pragmatica"/>
              </a:rPr>
              <a:t>preço acessível.</a:t>
            </a:r>
          </a:p>
          <a:p>
            <a:pPr algn="ctr">
              <a:lnSpc>
                <a:spcPts val="1841"/>
              </a:lnSpc>
              <a:spcBef>
                <a:spcPct val="0"/>
              </a:spcBef>
            </a:pPr>
            <a:r>
              <a:rPr lang="en-US" sz="1534">
                <a:solidFill>
                  <a:srgbClr val="000000"/>
                </a:solidFill>
                <a:latin typeface="Pragmatica"/>
                <a:ea typeface="Pragmatica"/>
                <a:cs typeface="Pragmatica"/>
                <a:sym typeface="Pragmatica"/>
              </a:rPr>
              <a:t>Visando atingir todas</a:t>
            </a:r>
          </a:p>
          <a:p>
            <a:pPr algn="ctr">
              <a:lnSpc>
                <a:spcPts val="1841"/>
              </a:lnSpc>
              <a:spcBef>
                <a:spcPct val="0"/>
              </a:spcBef>
            </a:pPr>
            <a:r>
              <a:rPr lang="en-US" sz="1534">
                <a:solidFill>
                  <a:srgbClr val="000000"/>
                </a:solidFill>
                <a:latin typeface="Pragmatica"/>
                <a:ea typeface="Pragmatica"/>
                <a:cs typeface="Pragmatica"/>
                <a:sym typeface="Pragmatica"/>
              </a:rPr>
              <a:t>as classes econômicas,</a:t>
            </a:r>
          </a:p>
          <a:p>
            <a:pPr algn="ctr">
              <a:lnSpc>
                <a:spcPts val="1841"/>
              </a:lnSpc>
              <a:spcBef>
                <a:spcPct val="0"/>
              </a:spcBef>
            </a:pPr>
            <a:r>
              <a:rPr lang="en-US" sz="1534">
                <a:solidFill>
                  <a:srgbClr val="000000"/>
                </a:solidFill>
                <a:latin typeface="Pragmatica"/>
                <a:ea typeface="Pragmatica"/>
                <a:cs typeface="Pragmatica"/>
                <a:sym typeface="Pragmatica"/>
              </a:rPr>
              <a:t>e suas exigências</a:t>
            </a:r>
          </a:p>
        </p:txBody>
      </p:sp>
      <p:sp>
        <p:nvSpPr>
          <p:cNvPr id="105" name="TextBox 105"/>
          <p:cNvSpPr txBox="1"/>
          <p:nvPr/>
        </p:nvSpPr>
        <p:spPr>
          <a:xfrm>
            <a:off x="11158263" y="2671719"/>
            <a:ext cx="3003025" cy="1120729"/>
          </a:xfrm>
          <a:prstGeom prst="rect">
            <a:avLst/>
          </a:prstGeom>
        </p:spPr>
        <p:txBody>
          <a:bodyPr lIns="0" tIns="0" rIns="0" bIns="0" rtlCol="0" anchor="t">
            <a:spAutoFit/>
          </a:bodyPr>
          <a:lstStyle/>
          <a:p>
            <a:pPr algn="l">
              <a:lnSpc>
                <a:spcPts val="1819"/>
              </a:lnSpc>
            </a:pPr>
            <a:r>
              <a:rPr lang="en-US" sz="1515">
                <a:solidFill>
                  <a:srgbClr val="000000"/>
                </a:solidFill>
                <a:latin typeface="Pragmatica"/>
                <a:ea typeface="Pragmatica"/>
                <a:cs typeface="Pragmatica"/>
                <a:sym typeface="Pragmatica"/>
              </a:rPr>
              <a:t>Atendimento personalizado</a:t>
            </a:r>
          </a:p>
          <a:p>
            <a:pPr algn="l">
              <a:lnSpc>
                <a:spcPts val="1819"/>
              </a:lnSpc>
            </a:pPr>
            <a:r>
              <a:rPr lang="en-US" sz="1515">
                <a:solidFill>
                  <a:srgbClr val="000000"/>
                </a:solidFill>
                <a:latin typeface="Pragmatica"/>
                <a:ea typeface="Pragmatica"/>
                <a:cs typeface="Pragmatica"/>
                <a:sym typeface="Pragmatica"/>
              </a:rPr>
              <a:t>Programa de fidelidade</a:t>
            </a:r>
          </a:p>
          <a:p>
            <a:pPr algn="l">
              <a:lnSpc>
                <a:spcPts val="1819"/>
              </a:lnSpc>
            </a:pPr>
            <a:r>
              <a:rPr lang="en-US" sz="1515">
                <a:solidFill>
                  <a:srgbClr val="000000"/>
                </a:solidFill>
                <a:latin typeface="Pragmatica"/>
                <a:ea typeface="Pragmatica"/>
                <a:cs typeface="Pragmatica"/>
                <a:sym typeface="Pragmatica"/>
              </a:rPr>
              <a:t>Canais de comunicação variados </a:t>
            </a:r>
          </a:p>
          <a:p>
            <a:pPr algn="l">
              <a:lnSpc>
                <a:spcPts val="1819"/>
              </a:lnSpc>
            </a:pPr>
            <a:r>
              <a:rPr lang="en-US" sz="1515">
                <a:solidFill>
                  <a:srgbClr val="000000"/>
                </a:solidFill>
                <a:latin typeface="Pragmatica"/>
                <a:ea typeface="Pragmatica"/>
                <a:cs typeface="Pragmatica"/>
                <a:sym typeface="Pragmatica"/>
              </a:rPr>
              <a:t>Garantia estendida </a:t>
            </a:r>
          </a:p>
          <a:p>
            <a:pPr algn="l">
              <a:lnSpc>
                <a:spcPts val="1819"/>
              </a:lnSpc>
            </a:pPr>
            <a:r>
              <a:rPr lang="en-US" sz="1515">
                <a:solidFill>
                  <a:srgbClr val="000000"/>
                </a:solidFill>
                <a:latin typeface="Pragmatica"/>
                <a:ea typeface="Pragmatica"/>
                <a:cs typeface="Pragmatica"/>
                <a:sym typeface="Pragmatica"/>
              </a:rPr>
              <a:t>Suporte pós-venda</a:t>
            </a:r>
          </a:p>
        </p:txBody>
      </p:sp>
      <p:sp>
        <p:nvSpPr>
          <p:cNvPr id="106" name="TextBox 106"/>
          <p:cNvSpPr txBox="1"/>
          <p:nvPr/>
        </p:nvSpPr>
        <p:spPr>
          <a:xfrm>
            <a:off x="14414670" y="2639838"/>
            <a:ext cx="2983744" cy="2105022"/>
          </a:xfrm>
          <a:prstGeom prst="rect">
            <a:avLst/>
          </a:prstGeom>
        </p:spPr>
        <p:txBody>
          <a:bodyPr lIns="0" tIns="0" rIns="0" bIns="0" rtlCol="0" anchor="t">
            <a:spAutoFit/>
          </a:bodyPr>
          <a:lstStyle/>
          <a:p>
            <a:pPr algn="l">
              <a:lnSpc>
                <a:spcPts val="1841"/>
              </a:lnSpc>
              <a:spcBef>
                <a:spcPct val="0"/>
              </a:spcBef>
            </a:pPr>
            <a:r>
              <a:rPr lang="en-US" sz="1534">
                <a:solidFill>
                  <a:srgbClr val="000000"/>
                </a:solidFill>
                <a:latin typeface="Pragmatica"/>
                <a:ea typeface="Pragmatica"/>
                <a:cs typeface="Pragmatica"/>
                <a:sym typeface="Pragmatica"/>
              </a:rPr>
              <a:t>Consumidores de</a:t>
            </a:r>
          </a:p>
          <a:p>
            <a:pPr algn="l">
              <a:lnSpc>
                <a:spcPts val="1841"/>
              </a:lnSpc>
              <a:spcBef>
                <a:spcPct val="0"/>
              </a:spcBef>
            </a:pPr>
            <a:r>
              <a:rPr lang="en-US" sz="1534">
                <a:solidFill>
                  <a:srgbClr val="000000"/>
                </a:solidFill>
                <a:latin typeface="Pragmatica"/>
                <a:ea typeface="Pragmatica"/>
                <a:cs typeface="Pragmatica"/>
                <a:sym typeface="Pragmatica"/>
              </a:rPr>
              <a:t>smartphones de alta tecnologia</a:t>
            </a:r>
          </a:p>
          <a:p>
            <a:pPr algn="l">
              <a:lnSpc>
                <a:spcPts val="1841"/>
              </a:lnSpc>
              <a:spcBef>
                <a:spcPct val="0"/>
              </a:spcBef>
            </a:pPr>
            <a:r>
              <a:rPr lang="en-US" sz="1534">
                <a:solidFill>
                  <a:srgbClr val="000000"/>
                </a:solidFill>
                <a:latin typeface="Pragmatica"/>
                <a:ea typeface="Pragmatica"/>
                <a:cs typeface="Pragmatica"/>
                <a:sym typeface="Pragmatica"/>
              </a:rPr>
              <a:t>Adolescentes e jovens</a:t>
            </a:r>
          </a:p>
          <a:p>
            <a:pPr algn="l">
              <a:lnSpc>
                <a:spcPts val="1841"/>
              </a:lnSpc>
              <a:spcBef>
                <a:spcPct val="0"/>
              </a:spcBef>
            </a:pPr>
            <a:r>
              <a:rPr lang="en-US" sz="1534">
                <a:solidFill>
                  <a:srgbClr val="000000"/>
                </a:solidFill>
                <a:latin typeface="Pragmatica"/>
                <a:ea typeface="Pragmatica"/>
                <a:cs typeface="Pragmatica"/>
                <a:sym typeface="Pragmatica"/>
              </a:rPr>
              <a:t>adultos em busca de</a:t>
            </a:r>
          </a:p>
          <a:p>
            <a:pPr algn="l">
              <a:lnSpc>
                <a:spcPts val="1841"/>
              </a:lnSpc>
              <a:spcBef>
                <a:spcPct val="0"/>
              </a:spcBef>
            </a:pPr>
            <a:r>
              <a:rPr lang="en-US" sz="1534">
                <a:solidFill>
                  <a:srgbClr val="000000"/>
                </a:solidFill>
                <a:latin typeface="Pragmatica"/>
                <a:ea typeface="Pragmatica"/>
                <a:cs typeface="Pragmatica"/>
                <a:sym typeface="Pragmatica"/>
              </a:rPr>
              <a:t>celulares com design moderno</a:t>
            </a:r>
          </a:p>
          <a:p>
            <a:pPr algn="l">
              <a:lnSpc>
                <a:spcPts val="1841"/>
              </a:lnSpc>
              <a:spcBef>
                <a:spcPct val="0"/>
              </a:spcBef>
            </a:pPr>
            <a:r>
              <a:rPr lang="en-US" sz="1534">
                <a:solidFill>
                  <a:srgbClr val="000000"/>
                </a:solidFill>
                <a:latin typeface="Pragmatica"/>
                <a:ea typeface="Pragmatica"/>
                <a:cs typeface="Pragmatica"/>
                <a:sym typeface="Pragmatica"/>
              </a:rPr>
              <a:t>Profissionais que buscam</a:t>
            </a:r>
          </a:p>
          <a:p>
            <a:pPr algn="l">
              <a:lnSpc>
                <a:spcPts val="1841"/>
              </a:lnSpc>
              <a:spcBef>
                <a:spcPct val="0"/>
              </a:spcBef>
            </a:pPr>
            <a:r>
              <a:rPr lang="en-US" sz="1534">
                <a:solidFill>
                  <a:srgbClr val="000000"/>
                </a:solidFill>
                <a:latin typeface="Pragmatica"/>
                <a:ea typeface="Pragmatica"/>
                <a:cs typeface="Pragmatica"/>
                <a:sym typeface="Pragmatica"/>
              </a:rPr>
              <a:t>smartphones com alta</a:t>
            </a:r>
          </a:p>
          <a:p>
            <a:pPr algn="l">
              <a:lnSpc>
                <a:spcPts val="1841"/>
              </a:lnSpc>
              <a:spcBef>
                <a:spcPct val="0"/>
              </a:spcBef>
            </a:pPr>
            <a:r>
              <a:rPr lang="en-US" sz="1534">
                <a:solidFill>
                  <a:srgbClr val="000000"/>
                </a:solidFill>
                <a:latin typeface="Pragmatica"/>
                <a:ea typeface="Pragmatica"/>
                <a:cs typeface="Pragmatica"/>
                <a:sym typeface="Pragmatica"/>
              </a:rPr>
              <a:t>capacidade de armazenamento </a:t>
            </a:r>
          </a:p>
          <a:p>
            <a:pPr algn="l">
              <a:lnSpc>
                <a:spcPts val="1841"/>
              </a:lnSpc>
              <a:spcBef>
                <a:spcPct val="0"/>
              </a:spcBef>
            </a:pPr>
            <a:r>
              <a:rPr lang="en-US" sz="1534">
                <a:solidFill>
                  <a:srgbClr val="000000"/>
                </a:solidFill>
                <a:latin typeface="Pragmatica"/>
                <a:ea typeface="Pragmatica"/>
                <a:cs typeface="Pragmatica"/>
                <a:sym typeface="Pragmatica"/>
              </a:rPr>
              <a:t>e desempenho.</a:t>
            </a:r>
          </a:p>
        </p:txBody>
      </p:sp>
      <p:sp>
        <p:nvSpPr>
          <p:cNvPr id="107" name="TextBox 107"/>
          <p:cNvSpPr txBox="1"/>
          <p:nvPr/>
        </p:nvSpPr>
        <p:spPr>
          <a:xfrm>
            <a:off x="11194700" y="5232134"/>
            <a:ext cx="2054924" cy="428801"/>
          </a:xfrm>
          <a:prstGeom prst="rect">
            <a:avLst/>
          </a:prstGeom>
        </p:spPr>
        <p:txBody>
          <a:bodyPr lIns="0" tIns="0" rIns="0" bIns="0" rtlCol="0" anchor="t">
            <a:spAutoFit/>
          </a:bodyPr>
          <a:lstStyle/>
          <a:p>
            <a:pPr algn="l">
              <a:lnSpc>
                <a:spcPts val="1718"/>
              </a:lnSpc>
              <a:spcBef>
                <a:spcPct val="0"/>
              </a:spcBef>
            </a:pPr>
            <a:r>
              <a:rPr lang="en-US" sz="1432">
                <a:solidFill>
                  <a:srgbClr val="000000"/>
                </a:solidFill>
                <a:latin typeface="Pragmatica"/>
                <a:ea typeface="Pragmatica"/>
                <a:cs typeface="Pragmatica"/>
                <a:sym typeface="Pragmatica"/>
              </a:rPr>
              <a:t>Redes Sociais</a:t>
            </a:r>
          </a:p>
          <a:p>
            <a:pPr algn="l">
              <a:lnSpc>
                <a:spcPts val="1718"/>
              </a:lnSpc>
              <a:spcBef>
                <a:spcPct val="0"/>
              </a:spcBef>
            </a:pPr>
            <a:r>
              <a:rPr lang="en-US" sz="1432">
                <a:solidFill>
                  <a:srgbClr val="000000"/>
                </a:solidFill>
                <a:latin typeface="Pragmatica"/>
                <a:ea typeface="Pragmatica"/>
                <a:cs typeface="Pragmatica"/>
                <a:sym typeface="Pragmatica"/>
              </a:rPr>
              <a:t>TeleVendas Marketplace</a:t>
            </a:r>
          </a:p>
        </p:txBody>
      </p:sp>
      <p:sp>
        <p:nvSpPr>
          <p:cNvPr id="108" name="TextBox 108"/>
          <p:cNvSpPr txBox="1"/>
          <p:nvPr/>
        </p:nvSpPr>
        <p:spPr>
          <a:xfrm>
            <a:off x="11320337" y="8000473"/>
            <a:ext cx="1837935" cy="243637"/>
          </a:xfrm>
          <a:prstGeom prst="rect">
            <a:avLst/>
          </a:prstGeom>
        </p:spPr>
        <p:txBody>
          <a:bodyPr lIns="0" tIns="0" rIns="0" bIns="0" rtlCol="0" anchor="t">
            <a:spAutoFit/>
          </a:bodyPr>
          <a:lstStyle/>
          <a:p>
            <a:pPr algn="ctr">
              <a:lnSpc>
                <a:spcPts val="1964"/>
              </a:lnSpc>
              <a:spcBef>
                <a:spcPct val="0"/>
              </a:spcBef>
            </a:pPr>
            <a:r>
              <a:rPr lang="en-US" sz="1637">
                <a:solidFill>
                  <a:srgbClr val="000000"/>
                </a:solidFill>
                <a:latin typeface="Pragmatica"/>
                <a:ea typeface="Pragmatica"/>
                <a:cs typeface="Pragmatica"/>
                <a:sym typeface="Pragmatica"/>
              </a:rPr>
              <a:t>Venda de Celulares</a:t>
            </a:r>
          </a:p>
        </p:txBody>
      </p:sp>
      <p:sp>
        <p:nvSpPr>
          <p:cNvPr id="109" name="TextBox 109"/>
          <p:cNvSpPr txBox="1"/>
          <p:nvPr/>
        </p:nvSpPr>
        <p:spPr>
          <a:xfrm>
            <a:off x="5172096" y="7123388"/>
            <a:ext cx="1926406" cy="243637"/>
          </a:xfrm>
          <a:prstGeom prst="rect">
            <a:avLst/>
          </a:prstGeom>
        </p:spPr>
        <p:txBody>
          <a:bodyPr lIns="0" tIns="0" rIns="0" bIns="0" rtlCol="0" anchor="t">
            <a:spAutoFit/>
          </a:bodyPr>
          <a:lstStyle/>
          <a:p>
            <a:pPr algn="ctr">
              <a:lnSpc>
                <a:spcPts val="1964"/>
              </a:lnSpc>
              <a:spcBef>
                <a:spcPct val="0"/>
              </a:spcBef>
            </a:pPr>
            <a:r>
              <a:rPr lang="en-US" sz="1637">
                <a:solidFill>
                  <a:srgbClr val="000000"/>
                </a:solidFill>
                <a:latin typeface="Pragmatica"/>
                <a:ea typeface="Pragmatica"/>
                <a:cs typeface="Pragmatica"/>
                <a:sym typeface="Pragmatica"/>
              </a:rPr>
              <a:t>Estrutura de Custos </a:t>
            </a:r>
          </a:p>
        </p:txBody>
      </p:sp>
      <p:sp>
        <p:nvSpPr>
          <p:cNvPr id="110" name="TextBox 110"/>
          <p:cNvSpPr txBox="1"/>
          <p:nvPr/>
        </p:nvSpPr>
        <p:spPr>
          <a:xfrm>
            <a:off x="4448090" y="7888773"/>
            <a:ext cx="3091940" cy="730910"/>
          </a:xfrm>
          <a:prstGeom prst="rect">
            <a:avLst/>
          </a:prstGeom>
        </p:spPr>
        <p:txBody>
          <a:bodyPr lIns="0" tIns="0" rIns="0" bIns="0" rtlCol="0" anchor="t">
            <a:spAutoFit/>
          </a:bodyPr>
          <a:lstStyle/>
          <a:p>
            <a:pPr algn="l">
              <a:lnSpc>
                <a:spcPts val="1964"/>
              </a:lnSpc>
              <a:spcBef>
                <a:spcPct val="0"/>
              </a:spcBef>
            </a:pPr>
            <a:r>
              <a:rPr lang="en-US" sz="1637">
                <a:solidFill>
                  <a:srgbClr val="010817"/>
                </a:solidFill>
                <a:latin typeface="Pragmatica"/>
                <a:ea typeface="Pragmatica"/>
                <a:cs typeface="Pragmatica"/>
                <a:sym typeface="Pragmatica"/>
              </a:rPr>
              <a:t>Logística dos Produtos</a:t>
            </a:r>
          </a:p>
          <a:p>
            <a:pPr algn="l">
              <a:lnSpc>
                <a:spcPts val="1964"/>
              </a:lnSpc>
              <a:spcBef>
                <a:spcPct val="0"/>
              </a:spcBef>
            </a:pPr>
            <a:r>
              <a:rPr lang="en-US" sz="1637">
                <a:solidFill>
                  <a:srgbClr val="010817"/>
                </a:solidFill>
                <a:latin typeface="Pragmatica"/>
                <a:ea typeface="Pragmatica"/>
                <a:cs typeface="Pragmatica"/>
                <a:sym typeface="Pragmatica"/>
              </a:rPr>
              <a:t>Funcionários</a:t>
            </a:r>
          </a:p>
          <a:p>
            <a:pPr algn="l">
              <a:lnSpc>
                <a:spcPts val="1964"/>
              </a:lnSpc>
              <a:spcBef>
                <a:spcPct val="0"/>
              </a:spcBef>
            </a:pPr>
            <a:r>
              <a:rPr lang="en-US" sz="1637">
                <a:solidFill>
                  <a:srgbClr val="010817"/>
                </a:solidFill>
                <a:latin typeface="Pragmatica"/>
                <a:ea typeface="Pragmatica"/>
                <a:cs typeface="Pragmatica"/>
                <a:sym typeface="Pragmatica"/>
              </a:rPr>
              <a:t>Compra de Celulares</a:t>
            </a:r>
          </a:p>
        </p:txBody>
      </p:sp>
      <p:sp>
        <p:nvSpPr>
          <p:cNvPr id="111" name="TextBox 111"/>
          <p:cNvSpPr txBox="1"/>
          <p:nvPr/>
        </p:nvSpPr>
        <p:spPr>
          <a:xfrm>
            <a:off x="4374523" y="2708952"/>
            <a:ext cx="3186152" cy="643201"/>
          </a:xfrm>
          <a:prstGeom prst="rect">
            <a:avLst/>
          </a:prstGeom>
        </p:spPr>
        <p:txBody>
          <a:bodyPr lIns="0" tIns="0" rIns="0" bIns="0" rtlCol="0" anchor="t">
            <a:spAutoFit/>
          </a:bodyPr>
          <a:lstStyle/>
          <a:p>
            <a:pPr algn="l">
              <a:lnSpc>
                <a:spcPts val="1718"/>
              </a:lnSpc>
              <a:spcBef>
                <a:spcPct val="0"/>
              </a:spcBef>
            </a:pPr>
            <a:r>
              <a:rPr lang="en-US" sz="1432">
                <a:solidFill>
                  <a:srgbClr val="000000"/>
                </a:solidFill>
                <a:latin typeface="Pragmatica"/>
                <a:ea typeface="Pragmatica"/>
                <a:cs typeface="Pragmatica"/>
                <a:sym typeface="Pragmatica"/>
              </a:rPr>
              <a:t>Comercialização do Aparelhos</a:t>
            </a:r>
          </a:p>
          <a:p>
            <a:pPr algn="l">
              <a:lnSpc>
                <a:spcPts val="1718"/>
              </a:lnSpc>
              <a:spcBef>
                <a:spcPct val="0"/>
              </a:spcBef>
            </a:pPr>
            <a:r>
              <a:rPr lang="en-US" sz="1432">
                <a:solidFill>
                  <a:srgbClr val="000000"/>
                </a:solidFill>
                <a:latin typeface="Pragmatica"/>
                <a:ea typeface="Pragmatica"/>
                <a:cs typeface="Pragmatica"/>
                <a:sym typeface="Pragmatica"/>
              </a:rPr>
              <a:t>Administração de Estoque</a:t>
            </a:r>
          </a:p>
          <a:p>
            <a:pPr algn="l">
              <a:lnSpc>
                <a:spcPts val="1718"/>
              </a:lnSpc>
              <a:spcBef>
                <a:spcPct val="0"/>
              </a:spcBef>
            </a:pPr>
            <a:r>
              <a:rPr lang="en-US" sz="1432">
                <a:solidFill>
                  <a:srgbClr val="000000"/>
                </a:solidFill>
                <a:latin typeface="Pragmatica"/>
                <a:ea typeface="Pragmatica"/>
                <a:cs typeface="Pragmatica"/>
                <a:sym typeface="Pragmatica"/>
              </a:rPr>
              <a:t>Marketing sobre o produto</a:t>
            </a:r>
          </a:p>
        </p:txBody>
      </p:sp>
      <p:sp>
        <p:nvSpPr>
          <p:cNvPr id="112" name="TextBox 112"/>
          <p:cNvSpPr txBox="1"/>
          <p:nvPr/>
        </p:nvSpPr>
        <p:spPr>
          <a:xfrm>
            <a:off x="1152513" y="2708952"/>
            <a:ext cx="2081267" cy="701674"/>
          </a:xfrm>
          <a:prstGeom prst="rect">
            <a:avLst/>
          </a:prstGeom>
        </p:spPr>
        <p:txBody>
          <a:bodyPr lIns="0" tIns="0" rIns="0" bIns="0" rtlCol="0" anchor="t">
            <a:spAutoFit/>
          </a:bodyPr>
          <a:lstStyle/>
          <a:p>
            <a:pPr algn="l">
              <a:lnSpc>
                <a:spcPts val="1841"/>
              </a:lnSpc>
              <a:spcBef>
                <a:spcPct val="0"/>
              </a:spcBef>
            </a:pPr>
            <a:r>
              <a:rPr lang="en-US" sz="1534">
                <a:solidFill>
                  <a:srgbClr val="000000"/>
                </a:solidFill>
                <a:latin typeface="Pragmatica"/>
                <a:ea typeface="Pragmatica"/>
                <a:cs typeface="Pragmatica"/>
                <a:sym typeface="Pragmatica"/>
              </a:rPr>
              <a:t>E-commerce</a:t>
            </a:r>
          </a:p>
          <a:p>
            <a:pPr algn="l">
              <a:lnSpc>
                <a:spcPts val="1841"/>
              </a:lnSpc>
              <a:spcBef>
                <a:spcPct val="0"/>
              </a:spcBef>
            </a:pPr>
            <a:r>
              <a:rPr lang="en-US" sz="1534">
                <a:solidFill>
                  <a:srgbClr val="000000"/>
                </a:solidFill>
                <a:latin typeface="Pragmatica"/>
                <a:ea typeface="Pragmatica"/>
                <a:cs typeface="Pragmatica"/>
                <a:sym typeface="Pragmatica"/>
              </a:rPr>
              <a:t>Influenciadores Digitais</a:t>
            </a:r>
          </a:p>
          <a:p>
            <a:pPr algn="l">
              <a:lnSpc>
                <a:spcPts val="1841"/>
              </a:lnSpc>
              <a:spcBef>
                <a:spcPct val="0"/>
              </a:spcBef>
            </a:pPr>
            <a:r>
              <a:rPr lang="en-US" sz="1534">
                <a:solidFill>
                  <a:srgbClr val="000000"/>
                </a:solidFill>
                <a:latin typeface="Pragmatica"/>
                <a:ea typeface="Pragmatica"/>
                <a:cs typeface="Pragmatica"/>
                <a:sym typeface="Pragmatica"/>
              </a:rPr>
              <a:t>Governo</a:t>
            </a:r>
          </a:p>
        </p:txBody>
      </p:sp>
      <p:sp>
        <p:nvSpPr>
          <p:cNvPr id="113" name="TextBox 113"/>
          <p:cNvSpPr txBox="1"/>
          <p:nvPr/>
        </p:nvSpPr>
        <p:spPr>
          <a:xfrm>
            <a:off x="866626" y="455477"/>
            <a:ext cx="5637382" cy="1049361"/>
          </a:xfrm>
          <a:prstGeom prst="rect">
            <a:avLst/>
          </a:prstGeom>
        </p:spPr>
        <p:txBody>
          <a:bodyPr lIns="0" tIns="0" rIns="0" bIns="0" rtlCol="0" anchor="t">
            <a:spAutoFit/>
          </a:bodyPr>
          <a:lstStyle/>
          <a:p>
            <a:pPr algn="l">
              <a:lnSpc>
                <a:spcPts val="7622"/>
              </a:lnSpc>
            </a:pPr>
            <a:r>
              <a:rPr lang="en-US" sz="6929" b="1" spc="-173">
                <a:solidFill>
                  <a:srgbClr val="FFFFFF"/>
                </a:solidFill>
                <a:latin typeface="Poppins Ultra-Bold"/>
                <a:ea typeface="Poppins Ultra-Bold"/>
                <a:cs typeface="Poppins Ultra-Bold"/>
                <a:sym typeface="Poppins Ultra-Bold"/>
              </a:rPr>
              <a:t>Canvas</a:t>
            </a:r>
            <a:r>
              <a:rPr lang="en-US" sz="6929" b="1" spc="-173">
                <a:solidFill>
                  <a:srgbClr val="89FFDB"/>
                </a:solidFill>
                <a:latin typeface="Poppins Ultra-Bold"/>
                <a:ea typeface="Poppins Ultra-Bold"/>
                <a:cs typeface="Poppins Ultra-Bold"/>
                <a:sym typeface="Poppins Ultra-Bold"/>
              </a:rPr>
              <a:t>.</a:t>
            </a:r>
          </a:p>
        </p:txBody>
      </p:sp>
      <p:sp>
        <p:nvSpPr>
          <p:cNvPr id="114" name="TextBox 114"/>
          <p:cNvSpPr txBox="1"/>
          <p:nvPr/>
        </p:nvSpPr>
        <p:spPr>
          <a:xfrm>
            <a:off x="899284" y="1328942"/>
            <a:ext cx="4495606" cy="385445"/>
          </a:xfrm>
          <a:prstGeom prst="rect">
            <a:avLst/>
          </a:prstGeom>
        </p:spPr>
        <p:txBody>
          <a:bodyPr lIns="0" tIns="0" rIns="0" bIns="0" rtlCol="0" anchor="t">
            <a:spAutoFit/>
          </a:bodyPr>
          <a:lstStyle/>
          <a:p>
            <a:pPr algn="l">
              <a:lnSpc>
                <a:spcPts val="2860"/>
              </a:lnSpc>
            </a:pPr>
            <a:r>
              <a:rPr lang="en-US" sz="2600" spc="325">
                <a:solidFill>
                  <a:srgbClr val="89FFDB"/>
                </a:solidFill>
                <a:latin typeface="Poppins"/>
                <a:ea typeface="Poppins"/>
                <a:cs typeface="Poppins"/>
                <a:sym typeface="Poppins"/>
              </a:rPr>
              <a:t>C-COMUNICA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E4411917F0A0B846922D2F08EFE0FAF7" ma:contentTypeVersion="4" ma:contentTypeDescription="Crie um novo documento." ma:contentTypeScope="" ma:versionID="d6df8af4cbbbb08ee72744295e174cc0">
  <xsd:schema xmlns:xsd="http://www.w3.org/2001/XMLSchema" xmlns:xs="http://www.w3.org/2001/XMLSchema" xmlns:p="http://schemas.microsoft.com/office/2006/metadata/properties" xmlns:ns2="2984c51f-0d9e-404e-baf5-9e3c16b15c6c" targetNamespace="http://schemas.microsoft.com/office/2006/metadata/properties" ma:root="true" ma:fieldsID="f4401d9455a065f1edef8f22e8ddafb5" ns2:_="">
    <xsd:import namespace="2984c51f-0d9e-404e-baf5-9e3c16b15c6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84c51f-0d9e-404e-baf5-9e3c16b15c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C14AFE-599C-44DA-A1CB-4C2476DAE2A3}">
  <ds:schemaRefs>
    <ds:schemaRef ds:uri="http://schemas.microsoft.com/sharepoint/v3/contenttype/forms"/>
  </ds:schemaRefs>
</ds:datastoreItem>
</file>

<file path=customXml/itemProps2.xml><?xml version="1.0" encoding="utf-8"?>
<ds:datastoreItem xmlns:ds="http://schemas.openxmlformats.org/officeDocument/2006/customXml" ds:itemID="{EB596E61-0BA3-4307-B0CB-9CBA31DBB4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84c51f-0d9e-404e-baf5-9e3c16b15c6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569</Words>
  <Application>Microsoft Office PowerPoint</Application>
  <PresentationFormat>Personalizar</PresentationFormat>
  <Paragraphs>159</Paragraphs>
  <Slides>11</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11</vt:i4>
      </vt:variant>
    </vt:vector>
  </HeadingPairs>
  <TitlesOfParts>
    <vt:vector size="22" baseType="lpstr">
      <vt:lpstr>Arial</vt:lpstr>
      <vt:lpstr>Calibri</vt:lpstr>
      <vt:lpstr>Inter</vt:lpstr>
      <vt:lpstr>Pragmatica</vt:lpstr>
      <vt:lpstr>Poppins Ultra-Bold</vt:lpstr>
      <vt:lpstr>Poppins Medium</vt:lpstr>
      <vt:lpstr>Poppins Semi-Bold</vt:lpstr>
      <vt:lpstr>Poppins</vt:lpstr>
      <vt:lpstr>Poppins Bold</vt:lpstr>
      <vt:lpstr>Open Sans Extra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1º Sprint - GPI...</dc:title>
  <dc:creator>Micro</dc:creator>
  <cp:lastModifiedBy>OSMA DAVINO NETO</cp:lastModifiedBy>
  <cp:revision>6</cp:revision>
  <dcterms:created xsi:type="dcterms:W3CDTF">2006-08-16T00:00:00Z</dcterms:created>
  <dcterms:modified xsi:type="dcterms:W3CDTF">2024-10-20T18:51:16Z</dcterms:modified>
  <dc:identifier>DAGRnlRVk_Q</dc:identifier>
</cp:coreProperties>
</file>